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432" r:id="rId2"/>
    <p:sldId id="332" r:id="rId3"/>
    <p:sldId id="265" r:id="rId4"/>
    <p:sldId id="260" r:id="rId5"/>
    <p:sldId id="261" r:id="rId6"/>
    <p:sldId id="825" r:id="rId7"/>
    <p:sldId id="884" r:id="rId8"/>
    <p:sldId id="334" r:id="rId9"/>
    <p:sldId id="417" r:id="rId10"/>
    <p:sldId id="430" r:id="rId11"/>
    <p:sldId id="431" r:id="rId12"/>
    <p:sldId id="719" r:id="rId13"/>
    <p:sldId id="729" r:id="rId14"/>
    <p:sldId id="730" r:id="rId15"/>
    <p:sldId id="826" r:id="rId16"/>
    <p:sldId id="827" r:id="rId17"/>
    <p:sldId id="828" r:id="rId18"/>
    <p:sldId id="829" r:id="rId19"/>
    <p:sldId id="830" r:id="rId20"/>
    <p:sldId id="831" r:id="rId21"/>
    <p:sldId id="832" r:id="rId22"/>
    <p:sldId id="603" r:id="rId23"/>
    <p:sldId id="833" r:id="rId24"/>
    <p:sldId id="834" r:id="rId25"/>
    <p:sldId id="835" r:id="rId26"/>
    <p:sldId id="836" r:id="rId27"/>
    <p:sldId id="837" r:id="rId28"/>
    <p:sldId id="838" r:id="rId29"/>
    <p:sldId id="839" r:id="rId30"/>
    <p:sldId id="840" r:id="rId31"/>
    <p:sldId id="841" r:id="rId32"/>
    <p:sldId id="842" r:id="rId33"/>
    <p:sldId id="843" r:id="rId34"/>
    <p:sldId id="844" r:id="rId35"/>
    <p:sldId id="845" r:id="rId36"/>
    <p:sldId id="846" r:id="rId37"/>
    <p:sldId id="847" r:id="rId38"/>
    <p:sldId id="848" r:id="rId39"/>
    <p:sldId id="850" r:id="rId40"/>
    <p:sldId id="849" r:id="rId41"/>
    <p:sldId id="851" r:id="rId42"/>
    <p:sldId id="852" r:id="rId43"/>
    <p:sldId id="853" r:id="rId44"/>
    <p:sldId id="854" r:id="rId45"/>
    <p:sldId id="855" r:id="rId46"/>
    <p:sldId id="856" r:id="rId47"/>
    <p:sldId id="857" r:id="rId48"/>
    <p:sldId id="858" r:id="rId49"/>
    <p:sldId id="859" r:id="rId50"/>
    <p:sldId id="860" r:id="rId51"/>
    <p:sldId id="861" r:id="rId52"/>
    <p:sldId id="862" r:id="rId53"/>
    <p:sldId id="863" r:id="rId54"/>
    <p:sldId id="864" r:id="rId55"/>
    <p:sldId id="865" r:id="rId56"/>
    <p:sldId id="866" r:id="rId57"/>
    <p:sldId id="867" r:id="rId58"/>
    <p:sldId id="868" r:id="rId59"/>
    <p:sldId id="869" r:id="rId60"/>
    <p:sldId id="870" r:id="rId61"/>
    <p:sldId id="871" r:id="rId62"/>
    <p:sldId id="872" r:id="rId63"/>
    <p:sldId id="873" r:id="rId64"/>
    <p:sldId id="795" r:id="rId65"/>
    <p:sldId id="883" r:id="rId66"/>
    <p:sldId id="707" r:id="rId67"/>
    <p:sldId id="874" r:id="rId68"/>
    <p:sldId id="875" r:id="rId69"/>
    <p:sldId id="876" r:id="rId70"/>
    <p:sldId id="877" r:id="rId71"/>
    <p:sldId id="878" r:id="rId72"/>
    <p:sldId id="879" r:id="rId73"/>
    <p:sldId id="880" r:id="rId74"/>
    <p:sldId id="881" r:id="rId75"/>
    <p:sldId id="882" r:id="rId76"/>
    <p:sldId id="796" r:id="rId77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5503" autoAdjust="0"/>
  </p:normalViewPr>
  <p:slideViewPr>
    <p:cSldViewPr>
      <p:cViewPr>
        <p:scale>
          <a:sx n="72" d="100"/>
          <a:sy n="72" d="100"/>
        </p:scale>
        <p:origin x="43" y="-72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Símbolos utilizados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Neste conteúdo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30BCD57-1882-4725-890E-F77039297474}" type="presOf" srcId="{E8410AD7-19DE-4F08-BB13-EA41E12790CF}" destId="{EB347714-FF18-405B-AE05-B4F9A4050DCA}" srcOrd="0" destOrd="0" presId="urn:microsoft.com/office/officeart/2005/8/layout/vList2"/>
    <dgm:cxn modelId="{7F0454C2-75CD-474A-B764-83893524863F}" type="presOf" srcId="{1BBA2A66-B48B-47F8-AC9A-FEDAC4AB3E0A}" destId="{3C0ED75A-A021-4542-B6B5-5DFD76A6914B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D006E179-9777-4B81-9D89-5ECD46BEF44F}" type="presOf" srcId="{5C25F760-6E7D-4397-8CC9-960701F6FE08}" destId="{4931F37B-104A-4A59-90FE-C5DA76E085D6}" srcOrd="0" destOrd="0" presId="urn:microsoft.com/office/officeart/2005/8/layout/vList2"/>
    <dgm:cxn modelId="{7271373D-0DC5-4C23-ABF9-8DE241102101}" type="presParOf" srcId="{3C0ED75A-A021-4542-B6B5-5DFD76A6914B}" destId="{EB347714-FF18-405B-AE05-B4F9A4050DCA}" srcOrd="0" destOrd="0" presId="urn:microsoft.com/office/officeart/2005/8/layout/vList2"/>
    <dgm:cxn modelId="{4D3CC6A2-BF30-47A4-9F5A-71E16CB9332D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Referências Bibliográficas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404801BD-0228-4CEE-AD68-B25CA8CB2425}" type="presOf" srcId="{E8410AD7-19DE-4F08-BB13-EA41E12790CF}" destId="{EB347714-FF18-405B-AE05-B4F9A4050DCA}" srcOrd="0" destOrd="0" presId="urn:microsoft.com/office/officeart/2005/8/layout/vList2"/>
    <dgm:cxn modelId="{B4D4BCB3-B1C6-43E4-A6F5-99825AA51DAA}" type="presOf" srcId="{5C25F760-6E7D-4397-8CC9-960701F6FE08}" destId="{4931F37B-104A-4A59-90FE-C5DA76E085D6}" srcOrd="0" destOrd="0" presId="urn:microsoft.com/office/officeart/2005/8/layout/vList2"/>
    <dgm:cxn modelId="{BB13FDB0-320F-40D0-B15D-2C4525DDE541}" type="presOf" srcId="{1BBA2A66-B48B-47F8-AC9A-FEDAC4AB3E0A}" destId="{3C0ED75A-A021-4542-B6B5-5DFD76A6914B}" srcOrd="0" destOrd="0" presId="urn:microsoft.com/office/officeart/2005/8/layout/vList2"/>
    <dgm:cxn modelId="{B24FBB25-E198-432D-B461-1F4F90E8A57C}" type="presParOf" srcId="{3C0ED75A-A021-4542-B6B5-5DFD76A6914B}" destId="{EB347714-FF18-405B-AE05-B4F9A4050DCA}" srcOrd="0" destOrd="0" presId="urn:microsoft.com/office/officeart/2005/8/layout/vList2"/>
    <dgm:cxn modelId="{C66FEE1F-FF59-438B-9C22-819893110204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9360B3D6-9984-49C3-80FA-A93FB8C5B52A}" type="presOf" srcId="{E8410AD7-19DE-4F08-BB13-EA41E12790CF}" destId="{EB347714-FF18-405B-AE05-B4F9A4050DCA}" srcOrd="0" destOrd="0" presId="urn:microsoft.com/office/officeart/2005/8/layout/vList2"/>
    <dgm:cxn modelId="{A302D611-A05F-4AB9-977A-C53FF18C8868}" type="presOf" srcId="{1BBA2A66-B48B-47F8-AC9A-FEDAC4AB3E0A}" destId="{3C0ED75A-A021-4542-B6B5-5DFD76A6914B}" srcOrd="0" destOrd="0" presId="urn:microsoft.com/office/officeart/2005/8/layout/vList2"/>
    <dgm:cxn modelId="{7E620863-F719-4652-B595-5FF64C30F6D2}" type="presOf" srcId="{5C25F760-6E7D-4397-8CC9-960701F6FE08}" destId="{4931F37B-104A-4A59-90FE-C5DA76E085D6}" srcOrd="0" destOrd="0" presId="urn:microsoft.com/office/officeart/2005/8/layout/vList2"/>
    <dgm:cxn modelId="{F94831B5-F150-4150-BC2D-ADB6C550C845}" type="presParOf" srcId="{3C0ED75A-A021-4542-B6B5-5DFD76A6914B}" destId="{EB347714-FF18-405B-AE05-B4F9A4050DCA}" srcOrd="0" destOrd="0" presId="urn:microsoft.com/office/officeart/2005/8/layout/vList2"/>
    <dgm:cxn modelId="{A0C706D8-6268-413F-BF37-B095012C0A6C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FC963C2A-C650-4829-83C8-3FA9CB16C1DB}" type="presOf" srcId="{5C25F760-6E7D-4397-8CC9-960701F6FE08}" destId="{4931F37B-104A-4A59-90FE-C5DA76E085D6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00B3EA05-B65E-49AF-8D3C-D2CE777F58C1}" type="presOf" srcId="{E8410AD7-19DE-4F08-BB13-EA41E12790CF}" destId="{EB347714-FF18-405B-AE05-B4F9A4050DCA}" srcOrd="0" destOrd="0" presId="urn:microsoft.com/office/officeart/2005/8/layout/vList2"/>
    <dgm:cxn modelId="{5F7458D7-A990-4CD9-B6BF-7007B3EF2308}" type="presOf" srcId="{1BBA2A66-B48B-47F8-AC9A-FEDAC4AB3E0A}" destId="{3C0ED75A-A021-4542-B6B5-5DFD76A6914B}" srcOrd="0" destOrd="0" presId="urn:microsoft.com/office/officeart/2005/8/layout/vList2"/>
    <dgm:cxn modelId="{1DAC0079-DFA6-4A30-AA6B-AD690A4FE9C1}" type="presParOf" srcId="{3C0ED75A-A021-4542-B6B5-5DFD76A6914B}" destId="{EB347714-FF18-405B-AE05-B4F9A4050DCA}" srcOrd="0" destOrd="0" presId="urn:microsoft.com/office/officeart/2005/8/layout/vList2"/>
    <dgm:cxn modelId="{43C07097-0BE9-4380-B9A6-9B5073F4C1C3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Símbolos utilizados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500" kern="1200" dirty="0" smtClean="0"/>
            <a:t>Neste conteúdo</a:t>
          </a: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Referências Bibliográficas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70C2-435F-480A-9E8A-718A05BABD61}" type="datetimeFigureOut">
              <a:rPr lang="pt-BR" smtClean="0"/>
              <a:t>22/03/2021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0FC5E-261C-4E4F-917B-883B78CDF3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6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1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74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96703"/>
            <a:ext cx="1543050" cy="845220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96703"/>
            <a:ext cx="4514850" cy="845220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4198588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1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94409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22/03/2021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9181398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.jpe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hyperlink" Target="https://www.youtube.com/watch?v=BoMmj_Xt-pk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23.png"/><Relationship Id="rId10" Type="http://schemas.microsoft.com/office/2007/relationships/diagramDrawing" Target="../diagrams/drawing4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hyperlink" Target="http://www.youtube.com/c/JMarySystems/playlists?view_as=subscriber" TargetMode="External"/><Relationship Id="rId7" Type="http://schemas.openxmlformats.org/officeDocument/2006/relationships/image" Target="../media/image4.png"/><Relationship Id="rId12" Type="http://schemas.openxmlformats.org/officeDocument/2006/relationships/hyperlink" Target="mailto:jmarysystems@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hyperlink" Target="http://www.jmarysystems.com.br/" TargetMode="External"/><Relationship Id="rId5" Type="http://schemas.openxmlformats.org/officeDocument/2006/relationships/hyperlink" Target="https://github.com/jmarysystems?tab=repositories" TargetMode="External"/><Relationship Id="rId10" Type="http://schemas.openxmlformats.org/officeDocument/2006/relationships/hyperlink" Target="http://www.jmarysystems.com.br/Perguntas_e_Respostas/Perguntas_e_Respostas.html" TargetMode="External"/><Relationship Id="rId4" Type="http://schemas.openxmlformats.org/officeDocument/2006/relationships/hyperlink" Target="http://www.jmarysystems.com.br/Leitura_e_Aprendizagem/Leitura_e_Aprendizagem.html" TargetMode="Externa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jpeg"/><Relationship Id="rId7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jpeg"/><Relationship Id="rId21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5.png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8" y="1118563"/>
            <a:ext cx="5930058" cy="6364432"/>
          </a:xfrm>
          <a:prstGeom prst="rect">
            <a:avLst/>
          </a:prstGeom>
        </p:spPr>
      </p:pic>
      <p:pic>
        <p:nvPicPr>
          <p:cNvPr id="29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  <p:sp>
        <p:nvSpPr>
          <p:cNvPr id="31" name="Retângulo 30"/>
          <p:cNvSpPr/>
          <p:nvPr/>
        </p:nvSpPr>
        <p:spPr>
          <a:xfrm>
            <a:off x="369120" y="7049600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32" name="Retângulo 31"/>
          <p:cNvSpPr/>
          <p:nvPr/>
        </p:nvSpPr>
        <p:spPr>
          <a:xfrm>
            <a:off x="637919" y="7442721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6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pSp>
        <p:nvGrpSpPr>
          <p:cNvPr id="2" name="Grupo 1"/>
          <p:cNvGrpSpPr/>
          <p:nvPr/>
        </p:nvGrpSpPr>
        <p:grpSpPr>
          <a:xfrm>
            <a:off x="377263" y="1784648"/>
            <a:ext cx="6083295" cy="548692"/>
            <a:chOff x="348267" y="1928692"/>
            <a:chExt cx="6063113" cy="548692"/>
          </a:xfrm>
        </p:grpSpPr>
        <p:sp>
          <p:nvSpPr>
            <p:cNvPr id="14" name="Retângulo de cantos arredondados 13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sp>
        <p:nvSpPr>
          <p:cNvPr id="21" name="Retângulo de cantos arredondados 20"/>
          <p:cNvSpPr/>
          <p:nvPr/>
        </p:nvSpPr>
        <p:spPr>
          <a:xfrm>
            <a:off x="384070" y="2336145"/>
            <a:ext cx="6063113" cy="15367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Vamos começar a </a:t>
            </a:r>
            <a:r>
              <a:rPr lang="pt-BR" sz="1400" dirty="0" smtClean="0"/>
              <a:t>construção do conhecimento </a:t>
            </a:r>
            <a:r>
              <a:rPr lang="pt-BR" sz="1400" dirty="0"/>
              <a:t>neste oceano de letras, sílabas, palavras, frases e versos que bem estruturados produzem e </a:t>
            </a:r>
            <a:r>
              <a:rPr lang="pt-BR" sz="1400" dirty="0" smtClean="0"/>
              <a:t>transmitem </a:t>
            </a:r>
            <a:r>
              <a:rPr lang="pt-BR" sz="1400" dirty="0"/>
              <a:t>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Para aprender, uma boa leitura ou várias até fixar o que foi lido é o primeiro passo no mundo do conhecimento. O segundo passo é a resolução dos exercícios escritos à mão e no mesmo dia estudado.</a:t>
            </a: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377263" y="4576794"/>
            <a:ext cx="6063113" cy="49847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pt-BR" sz="1400" dirty="0" smtClean="0"/>
              <a:t>Nesta disciplina ou qualquer outra, você precisa absorver o que estuda.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Por isso após você estudar </a:t>
            </a:r>
            <a:r>
              <a:rPr lang="pt-BR" sz="1400" dirty="0" smtClean="0"/>
              <a:t>todo ou parte do </a:t>
            </a:r>
            <a:r>
              <a:rPr lang="pt-BR" sz="1400" dirty="0"/>
              <a:t>conteúdo desta disciplina, resolva os </a:t>
            </a:r>
            <a:r>
              <a:rPr lang="pt-BR" sz="1400" dirty="0" smtClean="0"/>
              <a:t>exercícios ou crie alguns você mesmo com suas anotações.</a:t>
            </a:r>
            <a:endParaRPr lang="pt-BR" sz="1400" dirty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Lembrando que o estudo é feito após assistir a aula, assistir a aula não é estudar.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 conteúdo após estudado é necessário ser feito a resolução dos exercícios para poder fixar o 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No entanto os exercícios tem de serem escritos e resolvidos no caderno à mão, após o estudo do conteúdo e no mesmo dia.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Caso se interesse mais sobre estas táticas condicionadas a nós seres humanos criadas, desenvolvidas e aperfeiçoadas durante décadas, assista a palestra do gênio e super.:</a:t>
            </a:r>
          </a:p>
          <a:p>
            <a:pPr algn="just"/>
            <a:endParaRPr lang="pt-BR" sz="1400" dirty="0" smtClean="0"/>
          </a:p>
          <a:p>
            <a:pPr algn="just"/>
            <a:r>
              <a:rPr lang="pt-BR" sz="1400" b="1" dirty="0"/>
              <a:t>Prof Pierluigi Piazzi </a:t>
            </a:r>
            <a:endParaRPr lang="pt-BR" sz="1400" b="1" dirty="0" smtClean="0"/>
          </a:p>
          <a:p>
            <a:pPr algn="just"/>
            <a:endParaRPr lang="pt-BR" sz="1400" b="1" dirty="0"/>
          </a:p>
          <a:p>
            <a:pPr algn="just"/>
            <a:r>
              <a:rPr lang="pt-BR" sz="1400" b="1" dirty="0" smtClean="0">
                <a:hlinkClick r:id="rId5"/>
              </a:rPr>
              <a:t>Link:</a:t>
            </a:r>
            <a:r>
              <a:rPr lang="pt-BR" sz="1400" b="1" dirty="0"/>
              <a:t> </a:t>
            </a:r>
            <a:r>
              <a:rPr lang="pt-BR" sz="1400" b="1" dirty="0" smtClean="0"/>
              <a:t>https</a:t>
            </a:r>
            <a:r>
              <a:rPr lang="pt-BR" sz="1400" b="1" dirty="0"/>
              <a:t>://www.youtube.com/watch?v=BoMmj_Xt-pk</a:t>
            </a:r>
          </a:p>
          <a:p>
            <a:pPr algn="just"/>
            <a:r>
              <a:rPr lang="pt-BR" sz="1400" dirty="0" smtClean="0"/>
              <a:t>  </a:t>
            </a:r>
            <a:endParaRPr lang="pt-BR" sz="1400" dirty="0"/>
          </a:p>
        </p:txBody>
      </p:sp>
      <p:grpSp>
        <p:nvGrpSpPr>
          <p:cNvPr id="26" name="Grupo 25"/>
          <p:cNvGrpSpPr/>
          <p:nvPr/>
        </p:nvGrpSpPr>
        <p:grpSpPr>
          <a:xfrm>
            <a:off x="384069" y="4016896"/>
            <a:ext cx="6063113" cy="548692"/>
            <a:chOff x="348266" y="2575709"/>
            <a:chExt cx="6063113" cy="548692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6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sp>
        <p:nvSpPr>
          <p:cNvPr id="31" name="Cruz 30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ruz 3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4" name="Retângulo 33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23" name="Diagrama 22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6205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22373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Não se esqueça que em cada unidade você encontrará um vídeo que deverá ser assistido no momento </a:t>
            </a:r>
            <a:r>
              <a:rPr lang="pt-BR" sz="1400" dirty="0" smtClean="0"/>
              <a:t>indicado.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Este </a:t>
            </a:r>
            <a:r>
              <a:rPr lang="pt-BR" sz="1400" dirty="0"/>
              <a:t>vídeo irá complementar </a:t>
            </a:r>
            <a:r>
              <a:rPr lang="pt-BR" sz="1400" dirty="0" smtClean="0"/>
              <a:t>este conteúdo a </a:t>
            </a:r>
            <a:r>
              <a:rPr lang="pt-BR" sz="1400" dirty="0"/>
              <a:t>fim de ampliar, ainda mais, o seu conhecimento acerca do tema tratado em cada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Ao </a:t>
            </a:r>
            <a:r>
              <a:rPr lang="pt-BR" sz="1400" dirty="0"/>
              <a:t>final de cada unidade você deverá realizar as </a:t>
            </a:r>
            <a:r>
              <a:rPr lang="pt-BR" sz="1400" dirty="0" smtClean="0"/>
              <a:t>atividades.</a:t>
            </a:r>
            <a:endParaRPr lang="pt-BR" sz="1400" dirty="0"/>
          </a:p>
        </p:txBody>
      </p:sp>
      <p:grpSp>
        <p:nvGrpSpPr>
          <p:cNvPr id="20" name="Grupo 19"/>
          <p:cNvGrpSpPr/>
          <p:nvPr/>
        </p:nvGrpSpPr>
        <p:grpSpPr>
          <a:xfrm>
            <a:off x="377263" y="1824796"/>
            <a:ext cx="6063113" cy="548692"/>
            <a:chOff x="355490" y="3223492"/>
            <a:chExt cx="6063113" cy="548692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 rotWithShape="1">
            <a:blip r:embed="rId4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sp>
        <p:nvSpPr>
          <p:cNvPr id="24" name="Retângulo de cantos arredondados 23"/>
          <p:cNvSpPr/>
          <p:nvPr/>
        </p:nvSpPr>
        <p:spPr>
          <a:xfrm>
            <a:off x="384070" y="6465168"/>
            <a:ext cx="6063113" cy="30963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Uma pequena observação que quero deixar para você é: </a:t>
            </a:r>
            <a:endParaRPr lang="pt-BR" sz="1400" dirty="0" smtClean="0"/>
          </a:p>
          <a:p>
            <a:pPr algn="just"/>
            <a:endParaRPr lang="pt-BR" sz="1400" dirty="0" smtClean="0"/>
          </a:p>
          <a:p>
            <a:pPr algn="just"/>
            <a:r>
              <a:rPr lang="pt-BR" sz="1400" dirty="0" smtClean="0"/>
              <a:t>caso </a:t>
            </a:r>
            <a:r>
              <a:rPr lang="pt-BR" sz="1400" dirty="0"/>
              <a:t>não tenha visto por completo a Unidade </a:t>
            </a:r>
            <a:r>
              <a:rPr lang="pt-BR" sz="1400" dirty="0" smtClean="0"/>
              <a:t>anterior, </a:t>
            </a:r>
            <a:r>
              <a:rPr lang="pt-BR" sz="1400" dirty="0"/>
              <a:t>é importante que você retorne e estude totalmente essa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 nossas disciplinas são construídas </a:t>
            </a:r>
            <a:r>
              <a:rPr lang="pt-BR" sz="1400" dirty="0"/>
              <a:t>em cima de uma sequência lógica de assuntos.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Todos </a:t>
            </a:r>
            <a:r>
              <a:rPr lang="pt-BR" sz="1400" dirty="0"/>
              <a:t>eles têm como objetivo desenvolver o seu raciocínio lógico.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Isto </a:t>
            </a:r>
            <a:r>
              <a:rPr lang="pt-BR" sz="1400" dirty="0"/>
              <a:t>significa que se você avançar de unidade sem concluí-la, pode ter seu desenvolvimento comprometido. </a:t>
            </a:r>
            <a:endParaRPr lang="pt-BR" sz="1400" dirty="0" smtClean="0"/>
          </a:p>
          <a:p>
            <a:pPr algn="just"/>
            <a:endParaRPr lang="pt-BR" sz="14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390227" y="5916476"/>
            <a:ext cx="6056956" cy="548692"/>
            <a:chOff x="378577" y="7574744"/>
            <a:chExt cx="6029604" cy="548692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5" name="Diagrama 34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753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UNIDADE 3.</a:t>
            </a:r>
          </a:p>
          <a:p>
            <a:pPr fontAlgn="base"/>
            <a:r>
              <a:rPr lang="pt-BR" sz="1400" dirty="0"/>
              <a:t>Linguagens de máquina e de montagem, conjuntos de instruções e MIPS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OBJETIVOS DA UNIDADE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Aprender as diferenças entre linguagem de máquina e linguagem de montagem;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Compreender o que são conjuntos de instruções e para que servem;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Conhecer as instruções da linguagem MIPS;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Conhecer um simulador da linguagem de montagem e efetuar uma simulação.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 DA UNIDADE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2909875" cy="380115"/>
            <a:chOff x="303101" y="1051243"/>
            <a:chExt cx="2909875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29098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2245619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OBJETIVOS DA UNIDADE</a:t>
              </a:r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18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39227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Linguagem de máquina e linguagem de montagem (assembly language)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Linguagem de máquina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Linguagem de montagem (assembly language</a:t>
            </a:r>
            <a:r>
              <a:rPr lang="pt-BR" sz="1400" dirty="0" smtClean="0"/>
              <a:t>)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Conjuntos de instruções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Representação das instruções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Tipos de instruções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Tipos de operandos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Tipos de operações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Registradores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Instruções de linguagem de montagem MIPS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Carga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Aritméticas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Lógicas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Operandos imediatos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Transferência de dados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Simulador de linguagem de montagem MIPS (software)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5" name="Retângulo de cantos arredondados 24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 DA UNIDADE</a:t>
              </a:r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03101" y="1051243"/>
            <a:chExt cx="2909875" cy="380115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03101" y="1059557"/>
              <a:ext cx="29098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895349" y="1051243"/>
              <a:ext cx="2245619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OBJETIVOS DA UNIDADE</a:t>
              </a:r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2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400" dirty="0"/>
              <a:t>Os computadores possuem circuitos eletrônicos que enviam sinais elétricos ao receber e executar instruções.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Para </a:t>
            </a:r>
            <a:r>
              <a:rPr lang="pt-BR" sz="1400" dirty="0"/>
              <a:t>que estes sinais sejam interpretados pelo computador foram criados os </a:t>
            </a:r>
            <a:r>
              <a:rPr lang="pt-BR" sz="1400" b="1" dirty="0"/>
              <a:t>programas </a:t>
            </a:r>
            <a:r>
              <a:rPr lang="pt-BR" sz="1400" dirty="0"/>
              <a:t>de computadores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r>
              <a:rPr lang="pt-BR" sz="1400" dirty="0" smtClean="0"/>
              <a:t>Como </a:t>
            </a:r>
            <a:r>
              <a:rPr lang="pt-BR" sz="1400" dirty="0"/>
              <a:t>sabemos, os computadores operam com sistema binário, pois este é o sistema que ele consegue compreender.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Você </a:t>
            </a:r>
            <a:r>
              <a:rPr lang="pt-BR" sz="1400" dirty="0"/>
              <a:t>pode imaginar, portanto, que, se todos os programas desenvolvidos fossem feitos apenas na linguagem que o computador consegue compreender, seria mais trabalhoso e até mesmo mais demorado.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Linguagem </a:t>
              </a:r>
              <a:r>
                <a:rPr lang="pt-BR" b="1" dirty="0"/>
                <a:t>de máquina e linguagem de montagem </a:t>
              </a:r>
              <a:endParaRPr lang="pt-BR" b="1" dirty="0" smtClean="0"/>
            </a:p>
            <a:p>
              <a:r>
                <a:rPr lang="pt-BR" b="1" dirty="0"/>
                <a:t> </a:t>
              </a:r>
              <a:r>
                <a:rPr lang="pt-BR" b="1" dirty="0" smtClean="0"/>
                <a:t>                                                                    (</a:t>
              </a:r>
              <a:r>
                <a:rPr lang="pt-BR" b="1" dirty="0"/>
                <a:t>assembly 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58" y="2053579"/>
            <a:ext cx="5442581" cy="9354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12" y="4705381"/>
            <a:ext cx="4081365" cy="12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Você pode estar se perguntando se existe mais de uma forma de criar programas para os computadores, e a resposta é: sim!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isso, a partir de agora, você irá estudar </a:t>
            </a:r>
            <a:r>
              <a:rPr lang="pt-BR" sz="1400" dirty="0" smtClean="0"/>
              <a:t>a:</a:t>
            </a:r>
          </a:p>
          <a:p>
            <a:pPr fontAlgn="base"/>
            <a:r>
              <a:rPr lang="pt-BR" sz="1400" b="1" dirty="0" smtClean="0"/>
              <a:t>linguagem </a:t>
            </a:r>
            <a:r>
              <a:rPr lang="pt-BR" sz="1400" b="1" dirty="0"/>
              <a:t>de máquina</a:t>
            </a:r>
            <a:r>
              <a:rPr lang="pt-BR" sz="1400" dirty="0"/>
              <a:t> e a </a:t>
            </a:r>
            <a:r>
              <a:rPr lang="pt-BR" sz="1400" b="1" dirty="0"/>
              <a:t>linguagem de montagem</a:t>
            </a:r>
            <a:r>
              <a:rPr lang="pt-BR" sz="1400" dirty="0"/>
              <a:t> </a:t>
            </a:r>
            <a:r>
              <a:rPr lang="pt-BR" sz="1400" b="1" dirty="0"/>
              <a:t>(assembly language) </a:t>
            </a:r>
            <a:r>
              <a:rPr lang="pt-BR" sz="1400" dirty="0"/>
              <a:t>e entenderá como cada uma pode ser utilizada dentro da programação de computadores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Antes de começar, vamos explicar o que significam alguns termos que utilizaremos bastante a partir de agora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Opcode</a:t>
            </a:r>
          </a:p>
          <a:p>
            <a:pPr fontAlgn="base"/>
            <a:r>
              <a:rPr lang="pt-BR" sz="1400" dirty="0"/>
              <a:t>Operação básica de instrução, cada instrução contém uma um código único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Compilador</a:t>
            </a:r>
          </a:p>
          <a:p>
            <a:pPr fontAlgn="base"/>
            <a:r>
              <a:rPr lang="pt-BR" sz="1400" dirty="0"/>
              <a:t>É o programa que transforma o código criado em linguagem-fonte (pode ser de alto nível) para a linguagem que o computador utiliza, isto é, código-objeto.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Depurador</a:t>
            </a:r>
          </a:p>
          <a:p>
            <a:pPr fontAlgn="base"/>
            <a:r>
              <a:rPr lang="pt-BR" sz="1400" dirty="0"/>
              <a:t>Tem a função de testar (depurar) o programa e encontrar possíveis erros, auxiliando o programador a corrigi-los antes de finalizá-lo.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Montador</a:t>
            </a:r>
          </a:p>
          <a:p>
            <a:pPr fontAlgn="base"/>
            <a:r>
              <a:rPr lang="pt-BR" sz="1400" dirty="0"/>
              <a:t>Programa que traduz a linguagem de montagem em linguagem de máquina.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Linguagem-alvo</a:t>
            </a:r>
          </a:p>
          <a:p>
            <a:pPr fontAlgn="base"/>
            <a:r>
              <a:rPr lang="pt-BR" sz="1400" dirty="0"/>
              <a:t>A linguagem convertida.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Linguagem-fonte</a:t>
            </a:r>
          </a:p>
          <a:p>
            <a:pPr fontAlgn="base"/>
            <a:r>
              <a:rPr lang="pt-BR" sz="1400" dirty="0"/>
              <a:t>A linguagem na qual o programa original foi escrito.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Linguagem </a:t>
              </a:r>
              <a:r>
                <a:rPr lang="pt-BR" b="1" dirty="0"/>
                <a:t>de máquina e linguagem de montagem </a:t>
              </a:r>
              <a:endParaRPr lang="pt-BR" b="1" dirty="0" smtClean="0"/>
            </a:p>
            <a:p>
              <a:r>
                <a:rPr lang="pt-BR" b="1" dirty="0"/>
                <a:t> </a:t>
              </a:r>
              <a:r>
                <a:rPr lang="pt-BR" b="1" dirty="0" smtClean="0"/>
                <a:t>                                                                    (</a:t>
              </a:r>
              <a:r>
                <a:rPr lang="pt-BR" b="1" dirty="0"/>
                <a:t>assembly 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0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linguagem </a:t>
            </a:r>
            <a:r>
              <a:rPr lang="pt-BR" sz="1400" dirty="0"/>
              <a:t>de máquina é a linguagem que o computador consegue compreender; é a linguagem </a:t>
            </a:r>
            <a:r>
              <a:rPr lang="pt-BR" sz="1400" b="1" dirty="0"/>
              <a:t>operada</a:t>
            </a:r>
            <a:r>
              <a:rPr lang="pt-BR" sz="1400" dirty="0"/>
              <a:t> pelo </a:t>
            </a:r>
            <a:r>
              <a:rPr lang="pt-BR" sz="1400" b="1" dirty="0"/>
              <a:t>processador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Ela </a:t>
            </a:r>
            <a:r>
              <a:rPr lang="pt-BR" sz="1400" dirty="0"/>
              <a:t>está mais próxima ao hardware e, para ser desenvolvida, o programador precisa ter um bom conhecimento da arquitetura do computador para que a sua capacidade seja bem aproveitada e custos sejam evitados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programação em linguagem de máquina é feita através de números binários e todo computador possui um </a:t>
            </a:r>
            <a:r>
              <a:rPr lang="pt-BR" sz="1400" b="1" dirty="0"/>
              <a:t>conjunto de instruções </a:t>
            </a:r>
            <a:endParaRPr lang="pt-BR" sz="1400" b="1" dirty="0" smtClean="0"/>
          </a:p>
          <a:p>
            <a:pPr fontAlgn="base"/>
            <a:r>
              <a:rPr lang="pt-BR" sz="1400" dirty="0" smtClean="0"/>
              <a:t>(</a:t>
            </a:r>
            <a:r>
              <a:rPr lang="pt-BR" sz="1400" dirty="0"/>
              <a:t>ISA –</a:t>
            </a:r>
            <a:r>
              <a:rPr lang="pt-BR" sz="1400" i="1" dirty="0"/>
              <a:t> Instruction Set Architecture</a:t>
            </a:r>
            <a:r>
              <a:rPr lang="pt-BR" sz="1400" dirty="0"/>
              <a:t> ou em português: </a:t>
            </a:r>
            <a:endParaRPr lang="pt-BR" sz="1400" dirty="0" smtClean="0"/>
          </a:p>
          <a:p>
            <a:pPr fontAlgn="base"/>
            <a:r>
              <a:rPr lang="pt-BR" sz="1400" b="1" dirty="0" smtClean="0"/>
              <a:t>Arquitetura </a:t>
            </a:r>
            <a:r>
              <a:rPr lang="pt-BR" sz="1400" b="1" dirty="0"/>
              <a:t>do Conjunto de Instrução</a:t>
            </a:r>
            <a:r>
              <a:rPr lang="pt-BR" sz="1400" dirty="0"/>
              <a:t>).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Em linguagem de máquina, cada instrução é executada individualmente, ou seja, para cada instrução uma execução (processo 1 para 1).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Essas </a:t>
            </a:r>
            <a:r>
              <a:rPr lang="pt-BR" sz="1400" dirty="0"/>
              <a:t>instruções “nativas” podem ser substituídas por um novo conjunto de instruções de acordo com a necessidade, desenvolvido pelo programador.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                                  </a:t>
              </a:r>
              <a:r>
                <a:rPr lang="pt-BR" b="1" dirty="0" smtClean="0"/>
                <a:t>                   Linguagem </a:t>
              </a:r>
              <a:r>
                <a:rPr lang="pt-BR" b="1" dirty="0"/>
                <a:t>de máquina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05" y="2004578"/>
            <a:ext cx="5711194" cy="14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Existem duas formas de substituir estas instruções, através das técnicas de tradução e interpretação (TANENBAUM; AUSTIN, 2013, p. 2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Tradução</a:t>
            </a:r>
            <a:r>
              <a:rPr lang="pt-BR" sz="1400" dirty="0"/>
              <a:t>: </a:t>
            </a:r>
            <a:endParaRPr lang="pt-BR" sz="1400" dirty="0" smtClean="0"/>
          </a:p>
          <a:p>
            <a:pPr fontAlgn="base"/>
            <a:r>
              <a:rPr lang="pt-BR" sz="1400" dirty="0" smtClean="0"/>
              <a:t>Nesta </a:t>
            </a:r>
            <a:r>
              <a:rPr lang="pt-BR" sz="1400" dirty="0"/>
              <a:t>técnica, cada nova instrução é substituída por uma instrução equivalente do conjunto nativo.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novo programa é convertido para programa nativo para ser executado pelo computador e em seguida é descartado.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Este </a:t>
            </a:r>
            <a:r>
              <a:rPr lang="pt-BR" sz="1400" dirty="0"/>
              <a:t>novo programa é chamado de programa-objeto, que é lido e executado pelo computador;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Interpretação</a:t>
            </a:r>
            <a:r>
              <a:rPr lang="pt-BR" sz="1400" dirty="0"/>
              <a:t>: </a:t>
            </a:r>
            <a:endParaRPr lang="pt-BR" sz="1400" dirty="0" smtClean="0"/>
          </a:p>
          <a:p>
            <a:pPr fontAlgn="base"/>
            <a:r>
              <a:rPr lang="pt-BR" sz="1400" dirty="0" smtClean="0"/>
              <a:t>No </a:t>
            </a:r>
            <a:r>
              <a:rPr lang="pt-BR" sz="1400" dirty="0"/>
              <a:t>caso da interpretação, após cada instrução ser lida e decodificada já é executada, não havendo a tradução.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executar este processo, é necessário um programa chamado interpretador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instrução na linguagem de máquina do processador é traduzida em uma </a:t>
            </a:r>
            <a:r>
              <a:rPr lang="pt-BR" sz="1400" dirty="0" smtClean="0"/>
              <a:t>sequência de </a:t>
            </a:r>
            <a:r>
              <a:rPr lang="pt-BR" sz="1400" dirty="0"/>
              <a:t>instruções da unidade de controle de baixo nível.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Essas </a:t>
            </a:r>
            <a:r>
              <a:rPr lang="pt-BR" sz="1400" dirty="0"/>
              <a:t>instruções de baixo nível são conhecidas como </a:t>
            </a:r>
            <a:r>
              <a:rPr lang="pt-BR" sz="1400" b="1" dirty="0"/>
              <a:t>microinstruções</a:t>
            </a:r>
            <a:r>
              <a:rPr lang="pt-BR" sz="1400" dirty="0"/>
              <a:t> e o processo de tradução conhecido como </a:t>
            </a:r>
            <a:r>
              <a:rPr lang="pt-BR" sz="1400" b="1" dirty="0"/>
              <a:t>microprogramação</a:t>
            </a:r>
            <a:r>
              <a:rPr lang="pt-BR" sz="1400" dirty="0"/>
              <a:t> (STALLINGS, 2010, p. 460).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                                  </a:t>
              </a:r>
              <a:r>
                <a:rPr lang="pt-BR" b="1" dirty="0" smtClean="0"/>
                <a:t>                   Linguagem </a:t>
              </a:r>
              <a:r>
                <a:rPr lang="pt-BR" b="1" dirty="0"/>
                <a:t>de máquina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6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linguagem de montagem tem como uma das suas principais características a facilidade ao programar.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Enquanto </a:t>
            </a:r>
            <a:r>
              <a:rPr lang="pt-BR" sz="1400" dirty="0"/>
              <a:t>na linguagem de máquina é necessário que o programador tenha um bom conhecimento sobre a arquitetura do computador e conheça os valores que utilizará em binário ou hexadecimal, na linguagem de montagem ele pode utilizar códigos muito mais simples de se decorar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Por exemplo, para realizar soma, subtração, multiplicação e divisão, ele não precisa saber como representá-los em 0 e 1, podendo utilizar códigos como ADD, SUB, MUL e DIV.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</a:t>
              </a:r>
              <a:r>
                <a:rPr lang="pt-BR" b="1" dirty="0" smtClean="0"/>
                <a:t>                                         Linguagem </a:t>
              </a:r>
              <a:r>
                <a:rPr lang="pt-BR" b="1" dirty="0"/>
                <a:t>de </a:t>
              </a:r>
              <a:r>
                <a:rPr lang="pt-BR" b="1" dirty="0" smtClean="0"/>
                <a:t>montagem (assembly </a:t>
              </a:r>
              <a:r>
                <a:rPr lang="pt-BR" b="1" dirty="0"/>
                <a:t>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6146" name="Picture 2" descr="Embedded c c++ programming fundamentals ma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" y="1719112"/>
            <a:ext cx="5083867" cy="43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Esta linguagem possui diversas vantagens, e uma delas é o acesso à máquina.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este acesso o programador pode desenvolver programas menores que melhorem o </a:t>
            </a:r>
            <a:r>
              <a:rPr lang="pt-BR" sz="1400" dirty="0" smtClean="0"/>
              <a:t>desempenho do </a:t>
            </a:r>
            <a:r>
              <a:rPr lang="pt-BR" sz="1400" dirty="0"/>
              <a:t>computador.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linguagem de montagem também pode ser usada em sistemas embarcados de pequeno a grande porte, que são sistemas menores desenvolvidos para uma função específica, como marca-passos, semáforos, satélites etc.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</a:t>
              </a:r>
              <a:r>
                <a:rPr lang="pt-BR" b="1" dirty="0" smtClean="0"/>
                <a:t>                                         Linguagem </a:t>
              </a:r>
              <a:r>
                <a:rPr lang="pt-BR" b="1" dirty="0"/>
                <a:t>de </a:t>
              </a:r>
              <a:r>
                <a:rPr lang="pt-BR" b="1" dirty="0" smtClean="0"/>
                <a:t>montagem (assembly </a:t>
              </a:r>
              <a:r>
                <a:rPr lang="pt-BR" b="1" dirty="0"/>
                <a:t>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4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ke pensando no que estu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73" y="1049714"/>
            <a:ext cx="1035924" cy="1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6321152"/>
            <a:ext cx="1643074" cy="2286016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3" name="Cruz 12"/>
          <p:cNvSpPr/>
          <p:nvPr/>
        </p:nvSpPr>
        <p:spPr>
          <a:xfrm>
            <a:off x="4378214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ruz 14"/>
          <p:cNvSpPr/>
          <p:nvPr/>
        </p:nvSpPr>
        <p:spPr>
          <a:xfrm>
            <a:off x="3794740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83136" y="6321152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Retângulo 16"/>
          <p:cNvSpPr/>
          <p:nvPr/>
        </p:nvSpPr>
        <p:spPr>
          <a:xfrm>
            <a:off x="4789317" y="6321152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3" name="Cruz 22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ruz 23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403151" y="1639815"/>
            <a:ext cx="6286544" cy="7345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fontAlgn="base"/>
            <a:r>
              <a:rPr lang="pt-BR" sz="2400" b="1" dirty="0"/>
              <a:t>Unidade 3 – Linguagens de máquina e de montagem, conjuntos de instruções e MIPS</a:t>
            </a:r>
          </a:p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fontAlgn="base"/>
            <a:r>
              <a:rPr lang="pt-BR" sz="2400" b="1" dirty="0" smtClean="0"/>
              <a:t>01 -</a:t>
            </a:r>
            <a:r>
              <a:rPr lang="pt-BR" sz="2400" b="1" dirty="0"/>
              <a:t> </a:t>
            </a:r>
            <a:r>
              <a:rPr lang="pt-BR" sz="2400" dirty="0"/>
              <a:t>linguagem de máquina e linguagem </a:t>
            </a:r>
            <a:r>
              <a:rPr lang="pt-BR" sz="2400" dirty="0" smtClean="0"/>
              <a:t>de</a:t>
            </a:r>
          </a:p>
          <a:p>
            <a:pPr fontAlgn="base"/>
            <a:r>
              <a:rPr lang="pt-BR" sz="2400" dirty="0"/>
              <a:t> </a:t>
            </a:r>
            <a:r>
              <a:rPr lang="pt-BR" sz="2400" dirty="0" smtClean="0"/>
              <a:t>       montagem </a:t>
            </a:r>
            <a:r>
              <a:rPr lang="pt-BR" sz="2400" dirty="0"/>
              <a:t>(assembly language</a:t>
            </a:r>
            <a:r>
              <a:rPr lang="pt-BR" sz="2400" dirty="0" smtClean="0"/>
              <a:t>).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02 </a:t>
            </a:r>
            <a:r>
              <a:rPr lang="pt-BR" sz="2400" b="1" dirty="0"/>
              <a:t>- </a:t>
            </a:r>
            <a:r>
              <a:rPr lang="pt-BR" sz="2400" dirty="0" smtClean="0"/>
              <a:t>conjuntos </a:t>
            </a:r>
            <a:r>
              <a:rPr lang="pt-BR" sz="2400" dirty="0"/>
              <a:t>de </a:t>
            </a:r>
            <a:r>
              <a:rPr lang="pt-BR" sz="2400" dirty="0" smtClean="0"/>
              <a:t>instruções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03 </a:t>
            </a:r>
            <a:r>
              <a:rPr lang="pt-BR" sz="2400" b="1" dirty="0"/>
              <a:t>- </a:t>
            </a:r>
            <a:r>
              <a:rPr lang="pt-BR" sz="2400" dirty="0" smtClean="0"/>
              <a:t>instruções </a:t>
            </a:r>
            <a:r>
              <a:rPr lang="pt-BR" sz="2400" dirty="0"/>
              <a:t>de linguagem de montagem </a:t>
            </a:r>
            <a:r>
              <a:rPr lang="pt-BR" sz="2400" dirty="0" smtClean="0"/>
              <a:t>MIPS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04 </a:t>
            </a:r>
            <a:r>
              <a:rPr lang="pt-BR" sz="2400" b="1" dirty="0"/>
              <a:t>- </a:t>
            </a:r>
            <a:r>
              <a:rPr lang="pt-BR" sz="2400" dirty="0" smtClean="0"/>
              <a:t>simulador </a:t>
            </a:r>
            <a:r>
              <a:rPr lang="pt-BR" sz="2400" dirty="0"/>
              <a:t>de linguagem de montagem </a:t>
            </a:r>
            <a:r>
              <a:rPr lang="pt-BR" sz="2400" dirty="0" smtClean="0"/>
              <a:t>MIPS</a:t>
            </a:r>
          </a:p>
          <a:p>
            <a:pPr fontAlgn="base"/>
            <a:r>
              <a:rPr lang="pt-BR" sz="2400" dirty="0"/>
              <a:t> </a:t>
            </a:r>
            <a:r>
              <a:rPr lang="pt-BR" sz="2400" dirty="0" smtClean="0"/>
              <a:t>       (software</a:t>
            </a:r>
            <a:r>
              <a:rPr lang="pt-BR" sz="2400" dirty="0"/>
              <a:t>)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7911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De acordo com Stallings, a estrutura da linguagem de montagem possui quatro elementos: </a:t>
            </a:r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r>
              <a:rPr lang="pt-BR" sz="1400" b="1" dirty="0" smtClean="0"/>
              <a:t>rótulo</a:t>
            </a:r>
            <a:r>
              <a:rPr lang="pt-BR" sz="1400" dirty="0"/>
              <a:t>, </a:t>
            </a:r>
            <a:r>
              <a:rPr lang="pt-BR" sz="1400" b="1" dirty="0"/>
              <a:t>mnemônico</a:t>
            </a:r>
            <a:r>
              <a:rPr lang="pt-BR" sz="1400" dirty="0"/>
              <a:t>, </a:t>
            </a:r>
            <a:r>
              <a:rPr lang="pt-BR" sz="1400" b="1" dirty="0"/>
              <a:t>operando(s)</a:t>
            </a:r>
            <a:r>
              <a:rPr lang="pt-BR" sz="1400" dirty="0"/>
              <a:t> e </a:t>
            </a:r>
            <a:r>
              <a:rPr lang="pt-BR" sz="1400" b="1" dirty="0"/>
              <a:t>comentário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Vamos </a:t>
            </a:r>
            <a:r>
              <a:rPr lang="pt-BR" sz="1400" dirty="0"/>
              <a:t>ver, a seguir, como funciona cada um deles: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13" y="3440832"/>
            <a:ext cx="5755006" cy="24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// Rótulo</a:t>
            </a:r>
          </a:p>
          <a:p>
            <a:pPr fontAlgn="base"/>
            <a:r>
              <a:rPr lang="pt-BR" sz="1400" dirty="0"/>
              <a:t>Quando falamos em rótulo, do que você lembra?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Você </a:t>
            </a:r>
            <a:r>
              <a:rPr lang="pt-BR" sz="1400" dirty="0"/>
              <a:t>pode lembrar da etiqueta colada a um produto, que traz informações sobre ele.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Na </a:t>
            </a:r>
            <a:r>
              <a:rPr lang="pt-BR" sz="1400" dirty="0"/>
              <a:t>linguagem de montagem o intuito é o mesmo.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</a:t>
            </a:r>
            <a:r>
              <a:rPr lang="pt-BR" sz="1400" dirty="0"/>
              <a:t> </a:t>
            </a:r>
            <a:r>
              <a:rPr lang="pt-BR" sz="1400" b="1" dirty="0"/>
              <a:t>rótulo </a:t>
            </a:r>
            <a:r>
              <a:rPr lang="pt-BR" sz="1400" dirty="0"/>
              <a:t>pode ser utilizado para nomear uma instrução, um endereço ou outros dados, fazendo, assim, com que eles sejam localizados mais facilmente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7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</a:t>
            </a:r>
            <a:r>
              <a:rPr lang="pt-BR" b="1" dirty="0"/>
              <a:t>Estrutura da linguagem de montagem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   </a:t>
            </a:r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2000" dirty="0" smtClean="0"/>
              <a:t>Vejamos um exemplo:</a:t>
            </a:r>
            <a:endParaRPr lang="pt-BR" sz="20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3600" dirty="0" smtClean="0"/>
              <a:t>C</a:t>
            </a:r>
            <a:r>
              <a:rPr lang="pt-BR" sz="1400" dirty="0" smtClean="0"/>
              <a:t>omo </a:t>
            </a:r>
            <a:r>
              <a:rPr lang="pt-BR" sz="1400" dirty="0"/>
              <a:t>podemos ver na Figura 2, o trecho do programa descreve a ação de extrair informações de um registrador e armazenar em outro, e só saltar para o L2 se o resultado for positivo, ou seja, se o resultado for negativo, ele continua nesse loop até obter um resultado diferente.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Para </a:t>
            </a:r>
            <a:r>
              <a:rPr lang="pt-BR" sz="1400" dirty="0"/>
              <a:t>o programador, porém, não existem números, cálculos e símbolos; ele apenas utiliza os rótulos que condizem com as instruções que devem</a:t>
            </a:r>
            <a:br>
              <a:rPr lang="pt-BR" sz="1400" dirty="0"/>
            </a:br>
            <a:r>
              <a:rPr lang="pt-BR" sz="1400" dirty="0"/>
              <a:t>ser utilizadas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/>
              <a:t>“Se um rótulo direto é usado, ele é interpretado como endereço (ou offset) de dados. Se o rótulo é colocado dentro de colchetes, ele é interpretado como dado no endereço” (STALLINGS, 2010, p. 587).</a:t>
            </a:r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endParaRPr lang="pt-BR" sz="1400" b="1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23" name="Grupo 22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1" name="Imagem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96" y="3177180"/>
            <a:ext cx="5738121" cy="17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Dentro da linguagem de montagem, existem três tipos de sentenças: instrução, diretiva e definição de macro. Veja a seguir: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 smtClean="0"/>
              <a:t>1 - </a:t>
            </a:r>
            <a:r>
              <a:rPr lang="pt-BR" sz="1400" b="1" dirty="0" smtClean="0"/>
              <a:t>Instrução</a:t>
            </a:r>
            <a:endParaRPr lang="pt-BR" sz="1400" b="1" dirty="0"/>
          </a:p>
          <a:p>
            <a:pPr fontAlgn="base"/>
            <a:r>
              <a:rPr lang="pt-BR" sz="1400" dirty="0"/>
              <a:t>As instruções são responsáveis por dizer ao computador o que deve ser feito. Quando desenvolvidas em linguagem de montagem, são traduzidas por um montador para linguagem de máquina, uma a uma. Isso significa que para cada instrução de linguagem de montagem existe uma para linguagem de máquina.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 smtClean="0"/>
              <a:t>2 - </a:t>
            </a:r>
            <a:r>
              <a:rPr lang="pt-BR" sz="1400" b="1" dirty="0" smtClean="0"/>
              <a:t>Diretiva</a:t>
            </a:r>
            <a:endParaRPr lang="pt-BR" sz="1400" b="1" dirty="0"/>
          </a:p>
          <a:p>
            <a:pPr fontAlgn="base"/>
            <a:r>
              <a:rPr lang="pt-BR" sz="1400" dirty="0"/>
              <a:t>Diferente da instrução, a sentença diretiva não é traduzida para linguagem de máquina. Ela é responsável por dar as diretrizes para o montador realizar seus processos corretamente.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Observe a imagem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Podemos ver na Figura 3 como a sentença dá ao montador as diretivas de como iniciar, copiar e armazenar.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Mais </a:t>
            </a:r>
            <a:r>
              <a:rPr lang="pt-BR" sz="1400" dirty="0"/>
              <a:t>uma vez, você pode compreender que através das sentenças não é necessário que o programador esteja sempre digitando textos e números gigantescos, mas usando abreviações para tal.</a:t>
            </a:r>
          </a:p>
          <a:p>
            <a:pPr fontAlgn="base"/>
            <a:endParaRPr lang="pt-BR" sz="1400" b="1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72" y="5317331"/>
            <a:ext cx="5755006" cy="21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</a:t>
            </a:r>
            <a:r>
              <a:rPr lang="pt-BR" b="1" dirty="0"/>
              <a:t>Estrutura da linguagem de montagem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   </a:t>
            </a:r>
          </a:p>
          <a:p>
            <a:r>
              <a:rPr lang="pt-BR" sz="1400" dirty="0"/>
              <a:t>Vamos analisar mais um exemplo</a:t>
            </a:r>
            <a:r>
              <a:rPr lang="pt-BR" sz="1400" dirty="0" smtClean="0"/>
              <a:t>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1</a:t>
            </a:r>
            <a:r>
              <a:rPr lang="pt-BR" sz="1400" dirty="0"/>
              <a:t>. Diretivas dentro de um programa.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r>
              <a:rPr lang="pt-BR" sz="1400" dirty="0"/>
              <a:t>Observe na Tabela 1 (a) que cada letra faz referência a uma unidade.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Na </a:t>
            </a:r>
            <a:r>
              <a:rPr lang="pt-BR" sz="1400" dirty="0"/>
              <a:t>Tabela 1 (b), temos as diretivas que trazem estas unidades em forma de letra.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 Veja </a:t>
            </a:r>
            <a:r>
              <a:rPr lang="pt-BR" sz="1400" dirty="0"/>
              <a:t>que, na primeira linha, temos </a:t>
            </a:r>
            <a:r>
              <a:rPr lang="pt-BR" sz="1400" b="1" dirty="0"/>
              <a:t>DB</a:t>
            </a:r>
            <a:r>
              <a:rPr lang="pt-BR" sz="1400" dirty="0"/>
              <a:t>, </a:t>
            </a:r>
            <a:r>
              <a:rPr lang="pt-BR" sz="1400" b="1" dirty="0"/>
              <a:t>DW</a:t>
            </a:r>
            <a:r>
              <a:rPr lang="pt-BR" sz="1400" dirty="0"/>
              <a:t>, </a:t>
            </a:r>
            <a:r>
              <a:rPr lang="pt-BR" sz="1400" b="1" dirty="0"/>
              <a:t>DD</a:t>
            </a:r>
            <a:r>
              <a:rPr lang="pt-BR" sz="1400" dirty="0"/>
              <a:t>, </a:t>
            </a:r>
            <a:r>
              <a:rPr lang="pt-BR" sz="1400" b="1" dirty="0"/>
              <a:t>DQ </a:t>
            </a:r>
            <a:r>
              <a:rPr lang="pt-BR" sz="1400" dirty="0"/>
              <a:t>e </a:t>
            </a:r>
            <a:r>
              <a:rPr lang="pt-BR" sz="1400" b="1" dirty="0"/>
              <a:t>DT</a:t>
            </a:r>
            <a:r>
              <a:rPr lang="pt-BR" sz="1400" dirty="0"/>
              <a:t>, que se </a:t>
            </a:r>
            <a:r>
              <a:rPr lang="pt-BR" sz="1400" dirty="0" smtClean="0"/>
              <a:t>referem</a:t>
            </a:r>
          </a:p>
          <a:p>
            <a:r>
              <a:rPr lang="pt-BR" sz="1400" dirty="0"/>
              <a:t> </a:t>
            </a:r>
            <a:r>
              <a:rPr lang="pt-BR" sz="1400" dirty="0" smtClean="0"/>
              <a:t>    a</a:t>
            </a:r>
            <a:r>
              <a:rPr lang="pt-BR" sz="1400" dirty="0"/>
              <a:t> </a:t>
            </a:r>
            <a:r>
              <a:rPr lang="pt-BR" sz="1400" b="1" dirty="0"/>
              <a:t>palavra dupla</a:t>
            </a:r>
            <a:r>
              <a:rPr lang="pt-BR" sz="1400" dirty="0"/>
              <a:t> e têm sua descrição como </a:t>
            </a:r>
            <a:r>
              <a:rPr lang="pt-BR" sz="1400" b="1" dirty="0"/>
              <a:t>Inicializa posições</a:t>
            </a:r>
            <a:r>
              <a:rPr lang="pt-BR" sz="1400" dirty="0"/>
              <a:t>, </a:t>
            </a:r>
            <a:r>
              <a:rPr lang="pt-BR" sz="1400" dirty="0" smtClean="0"/>
              <a:t>definindo,</a:t>
            </a:r>
          </a:p>
          <a:p>
            <a:r>
              <a:rPr lang="pt-BR" sz="1400" dirty="0"/>
              <a:t> </a:t>
            </a:r>
            <a:r>
              <a:rPr lang="pt-BR" sz="1400" dirty="0" smtClean="0"/>
              <a:t>          assim, onde </a:t>
            </a:r>
            <a:r>
              <a:rPr lang="pt-BR" sz="1400" dirty="0"/>
              <a:t>a palavra será inicializada.</a:t>
            </a:r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endParaRPr lang="pt-BR" sz="1400" b="1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23" name="Grupo 22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34" y="2031962"/>
            <a:ext cx="4333992" cy="24701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74" y="4753825"/>
            <a:ext cx="5735299" cy="27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3 - </a:t>
            </a:r>
            <a:r>
              <a:rPr lang="pt-BR" sz="1400" b="1" dirty="0" smtClean="0"/>
              <a:t>Definição </a:t>
            </a:r>
            <a:r>
              <a:rPr lang="pt-BR" sz="1400" b="1" dirty="0"/>
              <a:t>de macro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Macro</a:t>
            </a:r>
            <a:r>
              <a:rPr lang="pt-BR" sz="1400" dirty="0"/>
              <a:t> é um trecho de um programa com um nome específico.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Imagine </a:t>
            </a:r>
            <a:r>
              <a:rPr lang="pt-BR" sz="1400" dirty="0"/>
              <a:t>que determinada ação deve ser executada diversas vezes, o que faria com que o programador tivesse que repetir aquele trecho do código pela quantidade de vezes necessária, tornando-o mais extenso.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o uso da macro, o programador pode dar um nome a esse trecho e, sempre que a mesma sentença tiver que ser executada, ele inclui apenas o nome dado a ela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Quando o programa chega no ponto da sentença que possui uma macro, ele faz um processo chamado de </a:t>
            </a:r>
            <a:r>
              <a:rPr lang="pt-BR" sz="1400" b="1" dirty="0"/>
              <a:t>extensão de macro</a:t>
            </a:r>
            <a:r>
              <a:rPr lang="pt-BR" sz="1400" dirty="0"/>
              <a:t>, que consiste em chamar aquele trecho da macro e incluí-lo na sentença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programação em linguagem de montagem pode ser considerada mais difícil por muitos, porém, para programadores experientes, ela pode ser considerada melhor e mais fácil, pois permite que o profissional tenha acesso à arquitetura do computador.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única linguagem de nível alto que permite este acesso é a linguagem C.</a:t>
            </a:r>
          </a:p>
          <a:p>
            <a:pPr fontAlgn="base"/>
            <a:endParaRPr lang="pt-BR" sz="1400" b="1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6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 </a:t>
            </a:r>
            <a:r>
              <a:rPr lang="pt-BR" sz="1400" dirty="0"/>
              <a:t>programa de computador é composto por diversas instruções, também chamadas de conjuntos de instruções.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Estes </a:t>
            </a:r>
            <a:r>
              <a:rPr lang="pt-BR" sz="1400" dirty="0"/>
              <a:t>conjuntos são o meio pelo qual o programador pode acessar e controlar o processador.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Como </a:t>
            </a:r>
            <a:r>
              <a:rPr lang="pt-BR" sz="1400" dirty="0"/>
              <a:t>já vimos nesta unidade, todo computador tem um conjunto de instruções original, mas outros conjuntos podem ser desenvolvidos com o intuito de alterar ou substituir o conjunto original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partir de agora, vamos compreender como funcionam estes conjuntos.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</a:t>
              </a:r>
              <a:r>
                <a:rPr lang="pt-BR" b="1" dirty="0" smtClean="0"/>
                <a:t>            </a:t>
              </a:r>
              <a:r>
                <a:rPr lang="pt-BR" b="1" dirty="0"/>
                <a:t>Conjuntos de instruções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1026" name="Picture 2" descr="Quer aprender programação? Saiba qual a melhor linguagem! - { Dicas de  Programação 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23" y="2072680"/>
            <a:ext cx="284544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08" y="2186655"/>
            <a:ext cx="2703467" cy="1822957"/>
          </a:xfrm>
          <a:prstGeom prst="rect">
            <a:avLst/>
          </a:prstGeom>
        </p:spPr>
      </p:pic>
      <p:sp>
        <p:nvSpPr>
          <p:cNvPr id="7" name="Chave direita 6"/>
          <p:cNvSpPr/>
          <p:nvPr/>
        </p:nvSpPr>
        <p:spPr>
          <a:xfrm>
            <a:off x="2924672" y="1897199"/>
            <a:ext cx="434252" cy="240772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0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 código de um programa pode ser escrito através de uma representação simbólica.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instrução possui uma sequência de bits, que podem ser divididos de acordo com os elementos que serão utilizados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2</a:t>
            </a:r>
            <a:r>
              <a:rPr lang="pt-BR" sz="1400" dirty="0"/>
              <a:t>. Diretivas dentro de um programa.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O formato mostrado na Tabela 2 não é obrigatório, pois os campos podem ser diferentes de acordo com a instrução.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Os</a:t>
            </a:r>
            <a:r>
              <a:rPr lang="pt-BR" sz="1400" dirty="0"/>
              <a:t> </a:t>
            </a:r>
            <a:r>
              <a:rPr lang="pt-BR" sz="1400" i="1" dirty="0"/>
              <a:t>opcodes</a:t>
            </a:r>
            <a:r>
              <a:rPr lang="pt-BR" sz="1400" dirty="0"/>
              <a:t> são representados por abreviações, chamadas mnemônicos, que indicam a operação.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</a:t>
              </a:r>
              <a:r>
                <a:rPr lang="pt-BR" b="1" dirty="0"/>
                <a:t>Representação das instruções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14" y="3440832"/>
            <a:ext cx="5671542" cy="10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</a:t>
            </a:r>
            <a:r>
              <a:rPr lang="pt-BR" b="1" dirty="0"/>
              <a:t>Representação das instruções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Alguns </a:t>
            </a:r>
            <a:r>
              <a:rPr lang="pt-BR" sz="1400" dirty="0"/>
              <a:t>exemplos comuns são (STALLINGS, 2010</a:t>
            </a:r>
            <a:r>
              <a:rPr lang="pt-BR" sz="1400" dirty="0" smtClean="0"/>
              <a:t>):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3</a:t>
            </a:r>
            <a:r>
              <a:rPr lang="pt-BR" sz="1400" dirty="0"/>
              <a:t>. Exemplos de </a:t>
            </a:r>
            <a:r>
              <a:rPr lang="pt-BR" sz="1400" i="1" dirty="0"/>
              <a:t>opcodes</a:t>
            </a:r>
            <a:r>
              <a:rPr lang="pt-BR" sz="1400" dirty="0"/>
              <a:t>. </a:t>
            </a:r>
            <a:r>
              <a:rPr lang="pt-BR" sz="1400" b="1" dirty="0"/>
              <a:t>Fonte</a:t>
            </a:r>
            <a:r>
              <a:rPr lang="pt-BR" sz="1400" dirty="0"/>
              <a:t>: STALLINGS, 2010, p. 288.</a:t>
            </a:r>
            <a:endParaRPr lang="pt-BR" sz="1400" dirty="0"/>
          </a:p>
        </p:txBody>
      </p:sp>
      <p:grpSp>
        <p:nvGrpSpPr>
          <p:cNvPr id="22" name="Grupo 21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5" y="3227696"/>
            <a:ext cx="5836740" cy="27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Temos os seguintes tipos de conjuntos de instruções: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Processamento de dados</a:t>
            </a:r>
          </a:p>
          <a:p>
            <a:pPr fontAlgn="base"/>
            <a:r>
              <a:rPr lang="pt-BR" sz="1400" dirty="0"/>
              <a:t>São as operações de processamento realizadas pela CPU, sejam operações lógicas ou aritméticas;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Armazenamento de dados</a:t>
            </a:r>
          </a:p>
          <a:p>
            <a:pPr fontAlgn="base"/>
            <a:r>
              <a:rPr lang="pt-BR" sz="1400" dirty="0"/>
              <a:t>Dados podem ser armazenados tanto na memória quanto nos registradores, por isso existem instruções capazes de acessar estas informações durante a operação;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Movimentação de dados</a:t>
            </a:r>
          </a:p>
          <a:p>
            <a:pPr fontAlgn="base"/>
            <a:r>
              <a:rPr lang="pt-BR" sz="1400" dirty="0"/>
              <a:t>São instruções de entrada e saída (E/S);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Controle</a:t>
            </a:r>
          </a:p>
          <a:p>
            <a:pPr fontAlgn="base"/>
            <a:r>
              <a:rPr lang="pt-BR" sz="1400" dirty="0"/>
              <a:t>Teste e desvio.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</a:t>
              </a:r>
              <a:r>
                <a:rPr lang="pt-BR" b="1" dirty="0" smtClean="0"/>
                <a:t>Tipos </a:t>
              </a:r>
              <a:r>
                <a:rPr lang="pt-BR" b="1" dirty="0"/>
                <a:t>de instruções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0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                               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Autores</a:t>
            </a:r>
          </a:p>
          <a:p>
            <a:pPr>
              <a:spcBef>
                <a:spcPct val="0"/>
              </a:spcBef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             </a:t>
            </a:r>
          </a:p>
          <a:p>
            <a:pPr>
              <a:spcBef>
                <a:spcPct val="0"/>
              </a:spcBef>
              <a:defRPr/>
            </a:pPr>
            <a:r>
              <a:rPr lang="pt-BR" sz="2800" dirty="0">
                <a:latin typeface="+mj-lt"/>
                <a:ea typeface="+mj-ea"/>
                <a:cs typeface="+mj-cs"/>
              </a:rPr>
              <a:t> </a:t>
            </a: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</a:t>
            </a: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Mariana Carvalho H</a:t>
            </a:r>
            <a:r>
              <a:rPr lang="pt-BR" sz="2400" b="1" dirty="0" smtClean="0">
                <a:latin typeface="+mj-lt"/>
              </a:rPr>
              <a:t>enrique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Cleilson </a:t>
            </a:r>
            <a:r>
              <a:rPr kumimoji="0" lang="pt-B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Henrique de Araujo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89" y="7041232"/>
            <a:ext cx="2007971" cy="200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reto 16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0" name="Cruz 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28" y="5220545"/>
            <a:ext cx="696756" cy="678237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32225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Qualquer operação só pode ser realizada utilizando dados.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Esses </a:t>
            </a:r>
            <a:r>
              <a:rPr lang="pt-BR" sz="1400" dirty="0"/>
              <a:t>dados, porém, podem ser de diversos tipos, como podemos ver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01 - Endereços;</a:t>
            </a:r>
            <a:endParaRPr lang="pt-BR" sz="1400" dirty="0"/>
          </a:p>
          <a:p>
            <a:pPr fontAlgn="base"/>
            <a:r>
              <a:rPr lang="pt-BR" sz="1400" dirty="0" smtClean="0"/>
              <a:t>02 - Números;</a:t>
            </a:r>
            <a:endParaRPr lang="pt-BR" sz="1400" dirty="0"/>
          </a:p>
          <a:p>
            <a:pPr fontAlgn="base"/>
            <a:r>
              <a:rPr lang="pt-BR" sz="1400" dirty="0" smtClean="0"/>
              <a:t>03 - Caracteres;</a:t>
            </a:r>
            <a:endParaRPr lang="pt-BR" sz="1400" dirty="0"/>
          </a:p>
          <a:p>
            <a:pPr fontAlgn="base"/>
            <a:r>
              <a:rPr lang="pt-BR" sz="1400" dirty="0" smtClean="0"/>
              <a:t>04 - Dados </a:t>
            </a:r>
            <a:r>
              <a:rPr lang="pt-BR" sz="1400" dirty="0"/>
              <a:t>lógicos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Vamos ver cada um desses tipos a partir de agora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 Endereços</a:t>
            </a:r>
          </a:p>
          <a:p>
            <a:pPr fontAlgn="base"/>
            <a:r>
              <a:rPr lang="pt-BR" sz="1400" dirty="0"/>
              <a:t>Podemos imaginar que, para realizar uma operação, são necessários mais de um endereço. Por exemplo, se a instrução solicitar a soma de dois números, podemos contar com um endereço (operando) para cada número e um endereço para o resultado.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 quantidade de operandos pode variar de acordo com as instruções, mas não é comum com menos de três. Veja 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Instruções com </a:t>
            </a:r>
            <a:r>
              <a:rPr lang="pt-BR" sz="1400" dirty="0" smtClean="0"/>
              <a:t>três endereços</a:t>
            </a:r>
            <a:r>
              <a:rPr lang="pt-BR" sz="1400" dirty="0"/>
              <a:t>. 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</a:t>
              </a:r>
              <a:r>
                <a:rPr lang="pt-BR" b="1" dirty="0" smtClean="0"/>
                <a:t>Endereços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84" y="6249144"/>
            <a:ext cx="5362754" cy="2520280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 de cantos arredondados 35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7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Instruções com </a:t>
            </a:r>
            <a:r>
              <a:rPr lang="pt-BR" sz="1400" dirty="0" smtClean="0"/>
              <a:t>dois endereços. 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</a:t>
              </a:r>
              <a:r>
                <a:rPr lang="pt-BR" b="1" dirty="0"/>
                <a:t>Endereços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" y="2576736"/>
            <a:ext cx="5367129" cy="3585476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3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Instruções com um endereço.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 quantidade de endereços deve ser definida no início do projeto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Devem </a:t>
            </a:r>
            <a:r>
              <a:rPr lang="pt-BR" sz="1400" dirty="0"/>
              <a:t>ser levados em consideração a quantidade e o tamanho das instruções, e se elas deverão ter um endereço ou múltiplos endereços.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Múltiplos </a:t>
            </a:r>
            <a:r>
              <a:rPr lang="pt-BR" sz="1400" dirty="0"/>
              <a:t>endereços necessitam de múltiplos registradores de uso geral</a:t>
            </a:r>
            <a:r>
              <a:rPr lang="pt-BR" sz="1400" dirty="0" smtClean="0"/>
              <a:t>.</a:t>
            </a:r>
          </a:p>
          <a:p>
            <a:pPr fontAlgn="base"/>
            <a:r>
              <a:rPr lang="pt-BR" sz="1400" dirty="0" smtClean="0"/>
              <a:t> 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Endereços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5" y="2072680"/>
            <a:ext cx="5734826" cy="4824536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             </a:t>
            </a:r>
            <a:r>
              <a:rPr lang="pt-BR" b="1" dirty="0"/>
              <a:t>Endereços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Veja </a:t>
            </a:r>
            <a:r>
              <a:rPr lang="pt-BR" sz="1400" dirty="0"/>
              <a:t>a seguir mais um exemplo de instruções com </a:t>
            </a:r>
            <a:endParaRPr lang="pt-BR" sz="1400" dirty="0" smtClean="0"/>
          </a:p>
          <a:p>
            <a:r>
              <a:rPr lang="pt-BR" sz="1400" dirty="0" smtClean="0"/>
              <a:t>um</a:t>
            </a:r>
            <a:r>
              <a:rPr lang="pt-BR" sz="1400" dirty="0"/>
              <a:t>, dois e três operadores</a:t>
            </a:r>
            <a:r>
              <a:rPr lang="pt-BR" sz="1400" dirty="0" smtClean="0"/>
              <a:t>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5</a:t>
            </a:r>
            <a:r>
              <a:rPr lang="pt-BR" sz="1400" dirty="0"/>
              <a:t>. Instruções com um, dois e três endereços. </a:t>
            </a:r>
            <a:r>
              <a:rPr lang="pt-BR" sz="1400" b="1" dirty="0"/>
              <a:t>Fonte</a:t>
            </a:r>
            <a:r>
              <a:rPr lang="pt-BR" sz="1400" dirty="0"/>
              <a:t>: STALLINGS, 2010.</a:t>
            </a:r>
            <a:endParaRPr lang="pt-BR" sz="1400" dirty="0" smtClean="0"/>
          </a:p>
        </p:txBody>
      </p:sp>
      <p:grpSp>
        <p:nvGrpSpPr>
          <p:cNvPr id="22" name="Grupo 21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31" y="3232850"/>
            <a:ext cx="5976664" cy="2502988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6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Sabemos </a:t>
            </a:r>
            <a:r>
              <a:rPr lang="pt-BR" sz="1400" dirty="0"/>
              <a:t>que os computadores trabalham com sistemas binários, e a linguagem de máquina utiliza números até mesmo para operações não numéricas.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Qualquer </a:t>
            </a:r>
            <a:r>
              <a:rPr lang="pt-BR" sz="1400" dirty="0"/>
              <a:t>texto escrito em qualquer linguagem é traduzido para números binários para ser trabalhado pelo computador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Diferentemente dos números decimais, que são infinitos, os computadores têm sua limitação.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memória do computador possui um limite, por isso é importante que ao desenvolver um programa essa questão seja levada em consideração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Situações </a:t>
            </a:r>
            <a:r>
              <a:rPr lang="pt-BR" sz="1400" dirty="0"/>
              <a:t>como overflow, por exemplo, podem fazer diferença.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</a:t>
              </a:r>
              <a:r>
                <a:rPr lang="pt-BR" b="1" dirty="0"/>
                <a:t>Números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27" y="1846414"/>
            <a:ext cx="5425913" cy="2602530"/>
          </a:xfrm>
          <a:prstGeom prst="rect">
            <a:avLst/>
          </a:prstGeom>
        </p:spPr>
      </p:pic>
      <p:pic>
        <p:nvPicPr>
          <p:cNvPr id="6146" name="Picture 2" descr="Números binários - O que são, para que servem e como calculá-l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87" y="4492484"/>
            <a:ext cx="3513597" cy="17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Vamos ver os principais tipos de dados numéricos utilizados pelos computadores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Inteiros binários ou ponto fixo binário</a:t>
            </a:r>
            <a:r>
              <a:rPr lang="pt-BR" sz="1400" dirty="0"/>
              <a:t>: Os números binários (0 e 1) podem ser inteiros ou utilizar um ponto fixo, para armazenar a parte fracionária do número;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Ponto flutuante binário</a:t>
            </a:r>
            <a:r>
              <a:rPr lang="pt-BR" sz="1400" dirty="0"/>
              <a:t>: Números muito grandes podem não ter espaço suficiente para serem escritos por extenso, desta forma, é utilizado o ponto flutuante. A expressão usada neste caso é valor x 2^-mantissa;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Decimal</a:t>
            </a:r>
            <a:r>
              <a:rPr lang="pt-BR" sz="1400" dirty="0" smtClean="0"/>
              <a:t>: </a:t>
            </a:r>
            <a:r>
              <a:rPr lang="pt-BR" sz="1400" dirty="0"/>
              <a:t>Não é utilizado na linguagem de máquina, mas é utilizado pelo usuário, portanto, precisa existir.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</a:t>
              </a:r>
              <a:r>
                <a:rPr lang="pt-BR" b="1" dirty="0"/>
                <a:t>Números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Estamos acostumados a utilizar textos e símbolos quando utilizamos o computador (caracteres), mas sabemos que enquanto isso ele está trabalhando com números binários.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simplificar este processo, foram criados diversos códigos para transformar estes caracteres em bits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Um dos códigos mais utilizados atualmente é o </a:t>
            </a:r>
            <a:r>
              <a:rPr lang="pt-BR" sz="1400" b="1" dirty="0"/>
              <a:t>ASCII</a:t>
            </a:r>
            <a:r>
              <a:rPr lang="pt-BR" sz="1400" dirty="0"/>
              <a:t>, ou </a:t>
            </a:r>
            <a:r>
              <a:rPr lang="pt-BR" sz="1400" i="1" dirty="0"/>
              <a:t>American Standard Code</a:t>
            </a:r>
            <a:r>
              <a:rPr lang="pt-BR" sz="1400" dirty="0"/>
              <a:t> for </a:t>
            </a:r>
            <a:r>
              <a:rPr lang="pt-BR" sz="1400" i="1" dirty="0"/>
              <a:t>Information Interchange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Neste </a:t>
            </a:r>
            <a:r>
              <a:rPr lang="pt-BR" sz="1400" dirty="0"/>
              <a:t>código, cada caractere utiliza um padrão de 7 bits. Veja a seguir uma parte da tabela ASCII e analise como os caracteres são representados em decimal, binário e hexadecimal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6</a:t>
            </a:r>
            <a:r>
              <a:rPr lang="pt-BR" sz="1400" dirty="0"/>
              <a:t>. Trecho da tabela ASCII. </a:t>
            </a:r>
            <a:r>
              <a:rPr lang="pt-BR" sz="1400" b="1" dirty="0"/>
              <a:t>Fonte</a:t>
            </a:r>
            <a:r>
              <a:rPr lang="pt-BR" sz="1400" dirty="0"/>
              <a:t>: NUNES, 2019.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Caracteres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41" y="4592960"/>
            <a:ext cx="5952888" cy="42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Dados lógicos são utilizados para representar os valores </a:t>
            </a:r>
            <a:r>
              <a:rPr lang="pt-BR" sz="1400" b="1" dirty="0"/>
              <a:t>1</a:t>
            </a:r>
            <a:r>
              <a:rPr lang="pt-BR" sz="1400" dirty="0"/>
              <a:t> (verdadeiro) ou </a:t>
            </a:r>
            <a:r>
              <a:rPr lang="pt-BR" sz="1400" b="1" dirty="0"/>
              <a:t>0</a:t>
            </a:r>
            <a:r>
              <a:rPr lang="pt-BR" sz="1400" dirty="0"/>
              <a:t> (falso).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 </a:t>
            </a:r>
            <a:r>
              <a:rPr lang="pt-BR" sz="1400" dirty="0"/>
              <a:t>forma é chamada de </a:t>
            </a:r>
            <a:r>
              <a:rPr lang="pt-BR" sz="1400" b="1" dirty="0"/>
              <a:t>visão orientada a bits</a:t>
            </a:r>
            <a:r>
              <a:rPr lang="pt-BR" sz="1400" dirty="0"/>
              <a:t>, pois, neste caso, uma palavra ou unidade não é vista como uma unidade de dados, e sim como </a:t>
            </a:r>
            <a:r>
              <a:rPr lang="pt-BR" sz="1400" i="1" dirty="0"/>
              <a:t>n</a:t>
            </a:r>
            <a:r>
              <a:rPr lang="pt-BR" sz="1400" dirty="0"/>
              <a:t> bits, ou </a:t>
            </a:r>
            <a:r>
              <a:rPr lang="pt-BR" sz="1400" i="1" dirty="0"/>
              <a:t>n</a:t>
            </a:r>
            <a:r>
              <a:rPr lang="pt-BR" sz="1400" dirty="0"/>
              <a:t> itens de 1 bit que podem ter valor de 0 ou 1.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Dados lógicos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0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computadores, em geral, utilizam os mesmos tipos de operações, que são: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Transferência de dados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 smtClean="0"/>
              <a:t>Aritmética;</a:t>
            </a:r>
            <a:endParaRPr lang="pt-BR" sz="1400" dirty="0"/>
          </a:p>
          <a:p>
            <a:pPr fontAlgn="base"/>
            <a:r>
              <a:rPr lang="pt-BR" sz="1400" dirty="0"/>
              <a:t>Lógica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Conversão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E/S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Controle do sistema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Transferência de controle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Registradores.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Tipos </a:t>
              </a:r>
              <a:r>
                <a:rPr lang="pt-BR" b="1" dirty="0"/>
                <a:t>de operações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2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Vamos </a:t>
            </a:r>
            <a:r>
              <a:rPr lang="pt-BR" sz="1400" dirty="0"/>
              <a:t>analisar alguns desses tipos de operação</a:t>
            </a:r>
            <a:r>
              <a:rPr lang="pt-BR" sz="1400" dirty="0" smtClean="0"/>
              <a:t>: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Tipos </a:t>
              </a:r>
              <a:r>
                <a:rPr lang="pt-BR" b="1" dirty="0"/>
                <a:t>de operações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78" y="2360712"/>
            <a:ext cx="5940163" cy="62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681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Prefácio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latin typeface="+mj-lt"/>
                <a:ea typeface="+mj-ea"/>
                <a:cs typeface="+mj-cs"/>
              </a:rPr>
              <a:t>A informação e a sobrevivência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71480" y="1905906"/>
            <a:ext cx="6000792" cy="779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O aprendizado atual está como sempre foi: manipulado, desde sua criação.</a:t>
            </a: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Desde o</a:t>
            </a:r>
            <a:r>
              <a:rPr kumimoji="0" lang="pt-B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tempo dos homens e mulheres das cavernas a informação é sobrevivência.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passou da fase de utilizar a informação para apenas sobreviver, ele começou a utilizá-la como meio de controle e repressão a sua própria tribo/sociedade/meio em que vive/natureza.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Desde então temos tribos contra tribos, civilizações contra civilizações, impérios contra </a:t>
            </a:r>
            <a:r>
              <a:rPr lang="pt-BR" sz="1400" dirty="0" smtClean="0"/>
              <a:t>impérios...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Sendo que o que determina o vencedor desde o tempo das cavernas até hoje é a informação.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começou a utilizar a primeira grande informação que foi a utilização do fogo, </a:t>
            </a:r>
            <a:r>
              <a:rPr lang="pt-BR" b="1" dirty="0" smtClean="0">
                <a:latin typeface="+mj-lt"/>
                <a:ea typeface="+mj-ea"/>
                <a:cs typeface="+mj-cs"/>
              </a:rPr>
              <a:t>a natureza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e as outras tribos atacadas não tinham chance alguma e foram derrotadas.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 primitivas do tempo da pedra lascada de fabricação humana,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armas, utilizando o minério de ferro entre outros, posteriormente manipulando-os até se chegar as espadas lanças...,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império chinês criou e utilizou a pólvora e o seu uso em combates/guerras se espalhou as sociedades que utilizavam apenas espadas lanças... foram derrotadas. E chegamos a criação da bomba atômica e nuclear, como saber se o aprendizado é manipulado?</a:t>
            </a: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Tente você(uma sociedade/grupo/indivíduo) criar uma bomba atômica ou nuclear.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Nas nossas aulas, não vou lhe ensinar a criar uma bomba </a:t>
            </a:r>
            <a:r>
              <a:rPr lang="pt-BR" sz="1400" dirty="0"/>
              <a:t>atômica ou </a:t>
            </a:r>
            <a:r>
              <a:rPr lang="pt-BR" sz="1400" dirty="0" smtClean="0"/>
              <a:t>nuclear. Irei repassar as informações acumuladas das gerações anteriores para a sobrevivência das futuras gerações.  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Conforme o nosso histórico, a geração ou gerações que irão sobreviver serão as que mais bem utilizarem a informação.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reto 10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5" name="Cruz 14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ruz 15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Retângulo 18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operação de transferência de dados é uma das principais utilizadas pela máquina.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Como </a:t>
            </a:r>
            <a:r>
              <a:rPr lang="pt-BR" sz="1400" dirty="0"/>
              <a:t>o próprio nome diz, esta operação precisa transferir dados de um local para outro, desta forma, é necessário que sejam especificados os locais dos operandos, a extensão de dados e o modo de endereçamento para cada operando.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</a:t>
              </a:r>
              <a:r>
                <a:rPr lang="pt-BR" b="1" dirty="0"/>
                <a:t>Transferência de dados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4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computadores, em geral, têm a capacidade de realizar operações aritméticas básicas, utilizando números inteiros com sinal (ponto fixo), mas também números de ponto flutuante e decimal agrupado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Existem, também, operações para instruções de um único operando (STALLINGS, 2010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Absolute</a:t>
            </a:r>
          </a:p>
          <a:p>
            <a:pPr fontAlgn="base"/>
            <a:r>
              <a:rPr lang="pt-BR" sz="1400" dirty="0"/>
              <a:t>Apanha o valor absoluto do operando.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Negate</a:t>
            </a:r>
          </a:p>
          <a:p>
            <a:pPr fontAlgn="base"/>
            <a:r>
              <a:rPr lang="pt-BR" sz="1400" dirty="0"/>
              <a:t>Inverte o sinal do operando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Increment</a:t>
            </a:r>
          </a:p>
          <a:p>
            <a:pPr fontAlgn="base"/>
            <a:r>
              <a:rPr lang="pt-BR" sz="1400" dirty="0"/>
              <a:t>Soma 1 ao operando.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Decrement</a:t>
            </a:r>
          </a:p>
          <a:p>
            <a:pPr fontAlgn="base"/>
            <a:r>
              <a:rPr lang="pt-BR" sz="1400" dirty="0"/>
              <a:t>Subtrai 1 do operando.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Aritmética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8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operações lógicas têm como principal vantagem ser aplicadas bit a bit.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Entre </a:t>
            </a:r>
            <a:r>
              <a:rPr lang="pt-BR" sz="1400" dirty="0"/>
              <a:t>as principais operações lógicas temos: </a:t>
            </a:r>
            <a:endParaRPr lang="pt-BR" sz="1400" dirty="0"/>
          </a:p>
          <a:p>
            <a:pPr fontAlgn="base"/>
            <a:r>
              <a:rPr lang="pt-BR" sz="1400" dirty="0" smtClean="0"/>
              <a:t>NOT </a:t>
            </a:r>
            <a:r>
              <a:rPr lang="pt-BR" sz="1400" dirty="0"/>
              <a:t>(inversão), AND (e), OR (ou) e XOR.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Veja </a:t>
            </a:r>
            <a:r>
              <a:rPr lang="pt-BR" sz="1400" dirty="0"/>
              <a:t>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8</a:t>
            </a:r>
            <a:r>
              <a:rPr lang="pt-BR" sz="1400" dirty="0"/>
              <a:t>. Operações lógicas básicas.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As colunas </a:t>
            </a:r>
            <a:r>
              <a:rPr lang="pt-BR" sz="1400" b="1" dirty="0"/>
              <a:t>P</a:t>
            </a:r>
            <a:r>
              <a:rPr lang="pt-BR" sz="1400" dirty="0"/>
              <a:t> e </a:t>
            </a:r>
            <a:r>
              <a:rPr lang="pt-BR" sz="1400" b="1" dirty="0"/>
              <a:t>Q</a:t>
            </a:r>
            <a:r>
              <a:rPr lang="pt-BR" sz="1400" dirty="0"/>
              <a:t> contêm os valores 0 ou 1; as demais colunas contêm as operações e seus resultados.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exemplo, na coluna </a:t>
            </a:r>
            <a:r>
              <a:rPr lang="pt-BR" sz="1400" b="1" dirty="0"/>
              <a:t>NOT P</a:t>
            </a:r>
            <a:r>
              <a:rPr lang="pt-BR" sz="1400" dirty="0"/>
              <a:t>, sabemos que a operação NOT inverte os valores, logo, onde o valor de </a:t>
            </a:r>
            <a:r>
              <a:rPr lang="pt-BR" sz="1400" b="1" dirty="0"/>
              <a:t>P</a:t>
            </a:r>
            <a:r>
              <a:rPr lang="pt-BR" sz="1400" dirty="0"/>
              <a:t> é 0, este se torna 1, e vice-versa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operações lógicas também permitem o deslocamento de bits para a direita ou para a esquerda.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Este </a:t>
            </a:r>
            <a:r>
              <a:rPr lang="pt-BR" sz="1400" dirty="0"/>
              <a:t>processo é chamado de </a:t>
            </a:r>
            <a:r>
              <a:rPr lang="pt-BR" sz="1400" b="1" dirty="0"/>
              <a:t>deslocamento lógico</a:t>
            </a:r>
            <a:r>
              <a:rPr lang="pt-BR" sz="1400" dirty="0"/>
              <a:t>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</a:t>
              </a:r>
              <a:r>
                <a:rPr lang="pt-BR" b="1" dirty="0"/>
                <a:t>Lógica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479" y="3152800"/>
            <a:ext cx="588518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operação de conversão pode ser executada para converter códigos de determinado tamanho para outro e de determinada numeração para outra, por exemplo.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Uma </a:t>
            </a:r>
            <a:r>
              <a:rPr lang="pt-BR" sz="1400" dirty="0"/>
              <a:t>das conversões que mais temos falado nesta unidade é a que o computador utiliza para transformar números decimais e textos em números binários.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Conversão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2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dispositivos de E/S precisam se comunicar com o processador o tempo todo. O módulo da E/S consegue controlar o fluxo de dados através de uma função chamada </a:t>
            </a:r>
            <a:r>
              <a:rPr lang="pt-BR" sz="1400" b="1" dirty="0"/>
              <a:t>controle e temporização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Operações de E/S podem ser executadas com o mínimo de envolvimento da CPU. Neste caso, o processador é responsável por enviar dados para a E/S através de linhas de controles (ou barramentos). Essas informações ficam armazenadas em um buffer, ou mesmo em um registrador da E/S, e podem ser executadas pelo próprio módulo, que faz a interface com os dispositivos externos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Dentro do módulo de E/S, cada item possui um endereço, desta forma, se houver diversos dispositivos externos, cada um deles terá um endereço também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a seguir como é a estrutura de um módulo E/S: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E/S (Entrada e Saída)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37" y="5328644"/>
            <a:ext cx="5697516" cy="38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processadores conseguem operar em </a:t>
            </a:r>
            <a:r>
              <a:rPr lang="pt-BR" sz="1400" b="1" dirty="0"/>
              <a:t>modo usuário</a:t>
            </a:r>
            <a:r>
              <a:rPr lang="pt-BR" sz="1400" dirty="0"/>
              <a:t> ou em </a:t>
            </a:r>
            <a:r>
              <a:rPr lang="pt-BR" sz="1400" b="1" dirty="0"/>
              <a:t>modo supervisor</a:t>
            </a:r>
            <a:r>
              <a:rPr lang="pt-BR" sz="1400" dirty="0"/>
              <a:t>, também chamado de modo privilegiado.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 </a:t>
            </a:r>
            <a:r>
              <a:rPr lang="pt-BR" sz="1400" dirty="0"/>
              <a:t>segundo modo permite a execução de processos que não estão disponíveis no modo usuário, e também a execução de programas que precisem executar todas as instruções do computador.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Controle do sistema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0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operações de transferência de controle são extremamente úteis para a organização dos sistemas. Sabemos que as instruções iniciam a partir de um ponto e, ao finalizar, o processador já possui a informação da próxima instrução a ser executada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Muitas instruções são utilizadas diversas vezes, desta forma a transferência de controle é necessária para que a sequência de instruções seja alterada sempre que necessário.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Transferência de controle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5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Existem registradores </a:t>
            </a:r>
            <a:r>
              <a:rPr lang="pt-BR" sz="1400" b="1" dirty="0"/>
              <a:t>visíveis ao usuário</a:t>
            </a:r>
            <a:r>
              <a:rPr lang="pt-BR" sz="1400" dirty="0"/>
              <a:t> e de </a:t>
            </a:r>
            <a:r>
              <a:rPr lang="pt-BR" sz="1400" b="1" dirty="0"/>
              <a:t>controle</a:t>
            </a:r>
            <a:r>
              <a:rPr lang="pt-BR" sz="1400" dirty="0"/>
              <a:t> e </a:t>
            </a:r>
            <a:r>
              <a:rPr lang="pt-BR" sz="1400" b="1" dirty="0"/>
              <a:t>estado</a:t>
            </a:r>
            <a:r>
              <a:rPr lang="pt-BR" sz="1400" dirty="0"/>
              <a:t>. Os registradores visíveis ao usuário são acessíveis ao programador, que pode definir alterações para otimizar o seu uso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Apesar de não executar operações diretamente, os registradores conseguem armazenar as últimas instruções executadas e outros dados importantes.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</a:t>
              </a:r>
              <a:r>
                <a:rPr lang="pt-BR" dirty="0"/>
                <a:t>Registradores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73" y="3800872"/>
            <a:ext cx="5985150" cy="4091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372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linguagem de montagem trabalha com conjuntos de instruções responsáveis por diversas ações.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Entre </a:t>
            </a:r>
            <a:r>
              <a:rPr lang="pt-BR" sz="1400" dirty="0"/>
              <a:t>elas temos: Carga, Aritméticas, Lógicas, Operandos Imediatos, Transferência de Dados e Desvios.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</a:t>
              </a:r>
              <a:r>
                <a:rPr lang="pt-BR" b="1" dirty="0"/>
                <a:t>Instruções de linguagem de montagem </a:t>
              </a:r>
              <a:r>
                <a:rPr lang="pt-BR" b="1" dirty="0" smtClean="0"/>
                <a:t>MIPS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99" y="3584848"/>
            <a:ext cx="5774119" cy="36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que a carga seja realizada, primeiramente é feita a leitura do cabeçalho do arquivo executável para a identificação do tamanho dos dados.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Posteriormente</a:t>
            </a:r>
            <a:r>
              <a:rPr lang="pt-BR" sz="1400" dirty="0"/>
              <a:t>, esses dados são copiados para um espaço endereçado e para a pilha de argumentos transmitidos ao programa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Os registradores são inicializados e ocorre o desvio dos argumentos para a pilha de rotina, que é responsável também por chamar a rotina principal do programa (HENNESSY; PATTERSON, 2005).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 Carga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4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1612" y="0"/>
            <a:ext cx="3857652" cy="1000561"/>
          </a:xfrm>
        </p:spPr>
        <p:txBody>
          <a:bodyPr>
            <a:noAutofit/>
          </a:bodyPr>
          <a:lstStyle/>
          <a:p>
            <a:r>
              <a:rPr lang="pt-BR" sz="5700" dirty="0" smtClean="0"/>
              <a:t>Livro/Vídeo</a:t>
            </a:r>
            <a:endParaRPr lang="pt-BR" sz="57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072230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4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78835" y="1928214"/>
            <a:ext cx="5121999" cy="51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3"/>
              </a:rPr>
              <a:t>www.youtube.com/c/JMarySystems/playlists?view_as=subscriber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311685" y="3211577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4"/>
              </a:rPr>
              <a:t>http://www.jmarysystems.com.br/Leitura_e_Aprendizagem/Leitura_e_Aprendizagem.html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65083" y="6663352"/>
            <a:ext cx="4757028" cy="6654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600" dirty="0">
                <a:latin typeface="+mj-lt"/>
                <a:ea typeface="+mj-ea"/>
                <a:cs typeface="+mj-cs"/>
                <a:hlinkClick r:id="rId5"/>
              </a:rPr>
              <a:t>https://</a:t>
            </a:r>
            <a:r>
              <a:rPr lang="pt-BR" sz="1600" dirty="0" smtClean="0">
                <a:latin typeface="+mj-lt"/>
                <a:ea typeface="+mj-ea"/>
                <a:cs typeface="+mj-cs"/>
                <a:hlinkClick r:id="rId5"/>
              </a:rPr>
              <a:t>github.com/jmarysystems?tab=repositories</a:t>
            </a:r>
            <a:endParaRPr lang="pt-BR" sz="16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pic>
        <p:nvPicPr>
          <p:cNvPr id="4098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555421" y="6587172"/>
            <a:ext cx="782845" cy="7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l="13420" t="8001" r="13420" b="12667"/>
          <a:stretch/>
        </p:blipFill>
        <p:spPr>
          <a:xfrm>
            <a:off x="557335" y="1928214"/>
            <a:ext cx="796990" cy="515623"/>
          </a:xfrm>
          <a:prstGeom prst="rect">
            <a:avLst/>
          </a:prstGeom>
        </p:spPr>
      </p:pic>
      <p:pic>
        <p:nvPicPr>
          <p:cNvPr id="410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" y="302754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ruz 1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ruz 1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Retângulo 1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338266" y="44357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0"/>
              </a:rPr>
              <a:t>http://www.jmarysystems.com.br/Perguntas_e_Respostas/Perguntas_e_Respostas.html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1" y="42185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28604" y="1496616"/>
            <a:ext cx="3801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>
                <a:latin typeface="+mj-lt"/>
              </a:rPr>
              <a:t>Links das vídeo aulas online: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33995" y="2615222"/>
            <a:ext cx="4560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Dos conteúdos deste livro na web: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28604" y="3842117"/>
            <a:ext cx="600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Das perguntas e respostas deste livro na web: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27491" y="5041515"/>
            <a:ext cx="6003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400" b="1" dirty="0"/>
              <a:t>Do programa em Java e outros projetos que  além do conteúdo do livro, tem uma bateria de exercícios que complementam a totalidade da aprendizagem</a:t>
            </a:r>
            <a:r>
              <a:rPr lang="pt-BR" sz="2400" b="1" dirty="0" smtClean="0"/>
              <a:t>:</a:t>
            </a:r>
            <a:endParaRPr lang="pt-BR" sz="2400" b="1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347489" y="80361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1"/>
              </a:rPr>
              <a:t>http://www.jmarysystems.com.br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4" y="78189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437827" y="7442517"/>
            <a:ext cx="253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 smtClean="0"/>
              <a:t>Visite-nos na web:</a:t>
            </a:r>
            <a:endParaRPr lang="pt-BR" sz="2400" b="1" dirty="0"/>
          </a:p>
        </p:txBody>
      </p:sp>
      <p:sp>
        <p:nvSpPr>
          <p:cNvPr id="3" name="Retângulo 2"/>
          <p:cNvSpPr/>
          <p:nvPr/>
        </p:nvSpPr>
        <p:spPr>
          <a:xfrm>
            <a:off x="263078" y="1022495"/>
            <a:ext cx="396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dirty="0"/>
              <a:t>Informações complementares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378835" y="8735524"/>
            <a:ext cx="2007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hlinkClick r:id="rId12"/>
              </a:rPr>
              <a:t>jmarysystems@mail.com</a:t>
            </a:r>
            <a:endParaRPr lang="pt-BR" dirty="0"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3"/>
          <a:srcRect l="9587" t="9653" r="16493" b="13068"/>
          <a:stretch/>
        </p:blipFill>
        <p:spPr>
          <a:xfrm>
            <a:off x="548680" y="8614509"/>
            <a:ext cx="756605" cy="7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Sabemos que as operações aritméticas utilizam abreviaturas, como por exemplo ADD (soma), SUB (subtração), MUL (multiplicação) e DIV (divisão).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Veja </a:t>
            </a:r>
            <a:r>
              <a:rPr lang="pt-BR" sz="1400" dirty="0"/>
              <a:t>como são realizadas as operações aritméticas na linguagem de montagem do MIPS: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Soma ADD a, b, c: Esta sentença determina a soma de b + c e o resultado deve ser armazenado em 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Se </a:t>
            </a:r>
            <a:r>
              <a:rPr lang="pt-BR" sz="1400" dirty="0"/>
              <a:t>houver mais variáveis, o computador segue a mesma lógica, somando e armazenando em a. Por exemplo, se a sentença for ADD a, b, c, d, o computador faz o seguinte cálculo: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ADD, a, b, c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ADD, a, d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Subtração SUB a, b, c: Subtrai os valores de b e c e guarda no </a:t>
            </a:r>
            <a:r>
              <a:rPr lang="pt-BR" sz="1400" dirty="0" smtClean="0"/>
              <a:t>registrador a</a:t>
            </a:r>
            <a:r>
              <a:rPr lang="pt-BR" sz="1400" dirty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Multiplicação MUL a, b, c: Multiplica os valores de b e c e guarda no registrador 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Divisão DIV a, b, c: Divide os valores de b e c e guarda no registrador a.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A</a:t>
              </a:r>
              <a:r>
                <a:rPr lang="pt-BR" dirty="0" smtClean="0"/>
                <a:t>ritméticas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0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Vimos nesta unidade como funcionam as operações lógicas e as principais instruções utilizadas. Veremos, agora, mais algumas instruções e como operar cada uma delas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Tabela 9</a:t>
            </a:r>
            <a:r>
              <a:rPr lang="pt-BR" sz="1400" dirty="0"/>
              <a:t>. Exemplos de instruções lógicas.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Lógicas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98" y="2576737"/>
            <a:ext cx="58598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 operando imediato também pode ser chamado de constante.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adicionar uma constante a uma operação aritmética você pode utilizar o termo ADDI e assim reduzir o tamanho do código.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a diferença no exemplo a seguir, onde a sentença é a soma da constante 4 ao registrador $s3 (a) e a escrita correta considerando o operando imediato (b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4</a:t>
            </a:r>
            <a:r>
              <a:rPr lang="pt-BR" sz="1400" dirty="0"/>
              <a:t>. Exemplo de escrita considerando um operador imediato. Fonte: HENNESSY; PATTERSON, </a:t>
            </a:r>
            <a:r>
              <a:rPr lang="pt-BR" sz="1400" dirty="0" smtClean="0"/>
              <a:t>2005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Operandos imediatos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67" y="3656856"/>
            <a:ext cx="591905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538411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a transferência de dados entre memória/registrador ou registrador/memória é necessário que cada operando seja devidamente especificado na instrução.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tamanho dos bits a serem transferidos também deve ser especificado no projeto.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Transferência </a:t>
              </a:r>
              <a:r>
                <a:rPr lang="pt-BR" b="1" dirty="0"/>
                <a:t>de dados</a:t>
              </a:r>
              <a:r>
                <a:rPr lang="pt-BR" dirty="0"/>
                <a:t> 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    </a:t>
            </a:r>
            <a:r>
              <a:rPr lang="pt-BR" dirty="0" smtClean="0"/>
              <a:t>Transferência </a:t>
            </a:r>
            <a:r>
              <a:rPr lang="pt-BR" dirty="0"/>
              <a:t>de dados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b="1" dirty="0" smtClean="0"/>
          </a:p>
          <a:p>
            <a:r>
              <a:rPr lang="pt-BR" sz="1400" b="1" dirty="0" smtClean="0"/>
              <a:t>Tabela </a:t>
            </a:r>
            <a:r>
              <a:rPr lang="pt-BR" sz="1400" b="1" dirty="0"/>
              <a:t>10</a:t>
            </a:r>
            <a:r>
              <a:rPr lang="pt-BR" sz="1400" dirty="0"/>
              <a:t>. Exemplos de operações de transferência de dados IBM EAS/390.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/>
              <a:t>A tabela 10 mostra, na primeira coluna, o mnemônico de cada </a:t>
            </a:r>
            <a:endParaRPr lang="pt-BR" sz="1400" dirty="0" smtClean="0"/>
          </a:p>
          <a:p>
            <a:r>
              <a:rPr lang="pt-BR" sz="1400" dirty="0" smtClean="0"/>
              <a:t>operação</a:t>
            </a:r>
            <a:r>
              <a:rPr lang="pt-BR" sz="1400" dirty="0"/>
              <a:t>, bem como os nomes na segunda coluna. Podemos ver </a:t>
            </a:r>
            <a:endParaRPr lang="pt-BR" sz="1400" dirty="0" smtClean="0"/>
          </a:p>
          <a:p>
            <a:r>
              <a:rPr lang="pt-BR" sz="1400" dirty="0" smtClean="0"/>
              <a:t>também </a:t>
            </a:r>
            <a:r>
              <a:rPr lang="pt-BR" sz="1400" dirty="0"/>
              <a:t>o número de bits transferidos e a descrição de cada </a:t>
            </a:r>
            <a:endParaRPr lang="pt-BR" sz="1400" dirty="0" smtClean="0"/>
          </a:p>
          <a:p>
            <a:r>
              <a:rPr lang="pt-BR" sz="1400" dirty="0" smtClean="0"/>
              <a:t>operação</a:t>
            </a:r>
            <a:r>
              <a:rPr lang="pt-BR" sz="1400" dirty="0"/>
              <a:t>.</a:t>
            </a:r>
            <a:endParaRPr lang="pt-BR" sz="1400" dirty="0" smtClean="0"/>
          </a:p>
        </p:txBody>
      </p:sp>
      <p:grpSp>
        <p:nvGrpSpPr>
          <p:cNvPr id="31" name="Grupo 30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de cantos arredondados 33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95" y="3284515"/>
            <a:ext cx="5668616" cy="57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Falamos sobre a necessidade de utilizar uma instrução por diversas vezes.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As </a:t>
            </a:r>
            <a:r>
              <a:rPr lang="pt-BR" sz="1400" dirty="0"/>
              <a:t>instruções seguem uma sequência automática de execução e, para ler uma instrução em outro local, é necessário o desvio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Para que isso seja possível, é utilizada a instrução de desvio, ou instrução de salto, que possui o endereço da próxima instrução a ser executada, diferente da sequência automática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 dois tipos de desvios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Incondicional:</a:t>
            </a:r>
          </a:p>
          <a:p>
            <a:pPr fontAlgn="base"/>
            <a:r>
              <a:rPr lang="pt-BR" sz="1400" dirty="0"/>
              <a:t>Não contém nenhuma condição, o salto é sempre tomado.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Condicional:</a:t>
            </a:r>
          </a:p>
          <a:p>
            <a:pPr fontAlgn="base"/>
            <a:r>
              <a:rPr lang="pt-BR" sz="1400" dirty="0"/>
              <a:t>Contém uma condição para que ocorra o salto para o endereço, se não, continua na sequência automática;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Desvios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2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Desvios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  <a:endParaRPr lang="pt-BR" sz="1600" b="1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2288704"/>
            <a:ext cx="5934284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Simuladores são extremamente importantes para um melhor aprendizado, pois com esta ferramenta você aprende de forma prática e pode treinar quantas vezes quiser.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Agora</a:t>
            </a:r>
            <a:r>
              <a:rPr lang="pt-BR" sz="1400" dirty="0"/>
              <a:t>, iremos simular a linguagem de montagem MIPS usando 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 diversos simuladores no mercado e você pode escolher o que mais lhe agradar.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9" y="1708296"/>
            <a:ext cx="5761328" cy="3097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267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Primeiramente, vamos conhecer a interface do simulador SPIM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Figura 5</a:t>
            </a:r>
            <a:r>
              <a:rPr lang="pt-BR" sz="1400" dirty="0"/>
              <a:t>. Interface do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simulador SPIM possui uma interface de fácil compreensão. Numa visão geral, podemos ver quatro espaços horizontais utilizados para as seguintes informações: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Mostra todos os registradores, inclusive os registradores de ponto flutuante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Exibe o código que foi carregado no SPIM e mostra informações como endereço da instrução, valor em hexadecimal, instrução em linguagem de montagem e o código original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Mostra o conteúdo da memória do SPIM e seus endereços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Exibe diversas mensagens, como informações e status.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51" y="2144688"/>
            <a:ext cx="5774217" cy="33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carregar um programa no simulador, é preciso que ele esteja salvo com a extensão </a:t>
            </a:r>
            <a:r>
              <a:rPr lang="pt-BR" sz="1400" b="1" i="1" dirty="0"/>
              <a:t>.asm</a:t>
            </a:r>
            <a:r>
              <a:rPr lang="pt-BR" sz="1400" dirty="0"/>
              <a:t>. Na nossa simulação, salvamos o arquivo como </a:t>
            </a:r>
            <a:r>
              <a:rPr lang="pt-BR" sz="1400" b="1" i="1" dirty="0"/>
              <a:t>Simulação.asm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Vamos começar a escrever o nosso código. Usaremos como base o texto a seguir para todos os testes que vamos realizar, mudando apenas o conteúdo da linha “código</a:t>
            </a:r>
            <a:r>
              <a:rPr lang="pt-BR" sz="1400" dirty="0" smtClean="0"/>
              <a:t>”:</a:t>
            </a:r>
          </a:p>
          <a:p>
            <a:pPr fontAlgn="base"/>
            <a:endParaRPr lang="pt-BR" sz="1400" dirty="0"/>
          </a:p>
          <a:p>
            <a:pPr fontAlgn="base"/>
            <a:r>
              <a:rPr lang="en-US" sz="1400" dirty="0"/>
              <a:t>globl_start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_start: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Main</a:t>
            </a:r>
            <a:r>
              <a:rPr lang="en-US" sz="1400" dirty="0" smtClean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(código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r>
              <a:rPr lang="en-US" sz="1400" dirty="0">
                <a:solidFill>
                  <a:srgbClr val="FF0000"/>
                </a:solidFill>
              </a:rPr>
              <a:t/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 smtClean="0"/>
              <a:t>syscall</a:t>
            </a:r>
          </a:p>
          <a:p>
            <a:pPr fontAlgn="base"/>
            <a:endParaRPr lang="en-US" sz="1400" dirty="0"/>
          </a:p>
          <a:p>
            <a:pPr fontAlgn="base"/>
            <a:r>
              <a:rPr lang="pt-BR" sz="1400" dirty="0"/>
              <a:t>No Bloco de Notas já salvo com a extensão correta, vamos digitar o seguinte código: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15" y="2504728"/>
            <a:ext cx="5297351" cy="223224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744" y="7401272"/>
            <a:ext cx="4464495" cy="21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74722"/>
              </p:ext>
            </p:extLst>
          </p:nvPr>
        </p:nvGraphicFramePr>
        <p:xfrm>
          <a:off x="404664" y="1208580"/>
          <a:ext cx="6048672" cy="85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/>
                <a:gridCol w="576064"/>
              </a:tblGrid>
              <a:tr h="583273">
                <a:tc>
                  <a:txBody>
                    <a:bodyPr/>
                    <a:lstStyle/>
                    <a:p>
                      <a:pPr algn="l"/>
                      <a:r>
                        <a:rPr lang="pt-BR" sz="2800" b="1" i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Índice</a:t>
                      </a:r>
                      <a:endParaRPr lang="pt-BR" sz="2800" b="1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Objetivos.............................................................................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Linguagem de máquina e linguagem de montagem..........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</a:t>
                      </a:r>
                      <a:r>
                        <a:rPr lang="pt-BR" dirty="0" smtClean="0"/>
                        <a:t>Linguagem de máquina...............................................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016</a:t>
                      </a:r>
                      <a:endParaRPr lang="pt-BR" sz="1800" b="0" i="0" baseline="0" dirty="0" smtClean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Linguagem de montagem (assembly language).................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018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</a:t>
                      </a:r>
                      <a:r>
                        <a:rPr lang="pt-BR" baseline="0" dirty="0" smtClean="0"/>
                        <a:t>Estrutura da linguagem de montagem.......................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018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Conjuntos de instruções.....................................................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Representação das instruções.....................................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</a:t>
                      </a:r>
                      <a:r>
                        <a:rPr lang="pt-BR" baseline="0" dirty="0" smtClean="0"/>
                        <a:t>Tipos de instruções.....................................................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</a:t>
                      </a:r>
                      <a:r>
                        <a:rPr lang="pt-BR" baseline="0" dirty="0" smtClean="0"/>
                        <a:t>          Endereços..........................................................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Números............................................................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Caracteres..........................................................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Dados lógicos.....................................................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Tipos de operações.....................................................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Transferência de dados......................................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Aritmética...........................................................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041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Lógica.................................................................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Conversão...........................................................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043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E/S (Entrada e Saída)..........................................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Controle do sistema...........................................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045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8059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Nas três primeiras linhas, é feita a soma das constantes com o conteúdo do registrador e o resultado é armazenado no próprio registrador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Na quarta linha, temos uma subtração do conteúdo de </a:t>
            </a:r>
            <a:r>
              <a:rPr lang="pt-BR" sz="1400" i="1" dirty="0"/>
              <a:t>$s1</a:t>
            </a:r>
            <a:r>
              <a:rPr lang="pt-BR" sz="1400" dirty="0"/>
              <a:t> e </a:t>
            </a:r>
            <a:r>
              <a:rPr lang="pt-BR" sz="1400" i="1" dirty="0"/>
              <a:t>$s0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$t0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Na quinta linha, temos uma soma dos conteúdos de </a:t>
            </a:r>
            <a:r>
              <a:rPr lang="pt-BR" sz="1400" i="1" dirty="0"/>
              <a:t>$s2</a:t>
            </a:r>
            <a:r>
              <a:rPr lang="pt-BR" sz="1400" dirty="0"/>
              <a:t> e </a:t>
            </a:r>
            <a:r>
              <a:rPr lang="pt-BR" sz="1400" i="1" dirty="0"/>
              <a:t>$t0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$t0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Por fim, temos uma subtração de </a:t>
            </a:r>
            <a:r>
              <a:rPr lang="pt-BR" sz="1400" i="1" dirty="0"/>
              <a:t>$t0 </a:t>
            </a:r>
            <a:r>
              <a:rPr lang="pt-BR" sz="1400" dirty="0"/>
              <a:t>e </a:t>
            </a:r>
            <a:r>
              <a:rPr lang="pt-BR" sz="1400" i="1" dirty="0"/>
              <a:t>$s0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$s2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8</a:t>
            </a:r>
            <a:r>
              <a:rPr lang="pt-BR" sz="1400" dirty="0"/>
              <a:t>. Registrador $t1 zerado.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80" y="4304928"/>
            <a:ext cx="583680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Vamos carregar o arquivo </a:t>
            </a:r>
            <a:r>
              <a:rPr lang="pt-BR" sz="1400" b="1" i="1" dirty="0"/>
              <a:t>Simulação.asm</a:t>
            </a:r>
            <a:r>
              <a:rPr lang="pt-BR" sz="1400" dirty="0"/>
              <a:t> no SPIM clicando em </a:t>
            </a:r>
            <a:r>
              <a:rPr lang="pt-BR" sz="1400" b="1" i="1" dirty="0"/>
              <a:t>File &gt; Open</a:t>
            </a:r>
            <a:r>
              <a:rPr lang="pt-BR" sz="1400" dirty="0"/>
              <a:t> e escolhendo o local e o arquivo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Note que, quando o arquivo for carregado, o código aparecerá no SPIM, mas não há ainda nenhuma alteração no registrador, pois a simulação não foi executada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9</a:t>
            </a:r>
            <a:r>
              <a:rPr lang="pt-BR" sz="1400" dirty="0"/>
              <a:t>. Código carregado no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12" y="3152800"/>
            <a:ext cx="596569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Agora</a:t>
            </a:r>
            <a:r>
              <a:rPr lang="pt-BR" sz="1400" dirty="0"/>
              <a:t>, vamos executar a simulação clicando em </a:t>
            </a:r>
            <a:r>
              <a:rPr lang="pt-BR" sz="1400" b="1" i="1" dirty="0"/>
              <a:t>Simulator &gt; Go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44" y="2432720"/>
            <a:ext cx="5880240" cy="43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Como vemos na Figura 11, nossa simulação foi executada corretamente e todos os números correspondem ao código digitado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utilização de simuladores é muito importante, pois é a forma mais próxima da programação real, por isso, escolha um simulador de sua preferência e bom trabalho!</a:t>
            </a:r>
          </a:p>
          <a:p>
            <a:pPr fontAlgn="base"/>
            <a:endParaRPr lang="pt-BR" sz="1400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  <a:endParaRPr lang="pt-BR" sz="1600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61" y="2144688"/>
            <a:ext cx="577560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Conseguimos alcançar os objetivos desta unidade de nos aprofundar melhor na linguagem de montagem de máquina MIPS e compreender as instruções e operações e conseguimos simular operações de adição e subtração no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Esperamos que você leia este material por diversas vezes e coloque em prática o que aprendeu, propondo-se a realizar diversas simulações para que o aprendizado seja ampliado pela prática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//</a:t>
            </a:r>
            <a:endParaRPr lang="pt-BR" sz="1400" dirty="0"/>
          </a:p>
          <a:p>
            <a:pPr fontAlgn="base"/>
            <a:r>
              <a:rPr lang="pt-BR" sz="1400" dirty="0"/>
              <a:t>A linguagem de montagem é estruturada sobre quatro elementos diferentes: Rótulo, Mnemônico, Operando(s) e Comentário. Cada elemento possui uma função diferente na forma em que é representado no código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Uma instrução é uma ordem dada ao computador. A função do computador é executar exatamente o que a instrução pede. Existem também os conjuntos de instruções, e os computadores têm a capacidade de processar uma alta quantidade desses conjuntos por minuto.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A linguagem de montagem possui uma estrutura com recursos que a linguagem de máquina não possui, pois, apesar de ser de baixo nível, a assembly não é a linguagem mais próxima ao hardware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Uma sentença é a ação que o programa deve executar com base em instruções definidas pelo programador. Ao escrever o código, o programador pode usar três tipos de sentenças: Instrução, Diretiva e Definição de Macro.</a:t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Resumo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40241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//</a:t>
            </a:r>
          </a:p>
          <a:p>
            <a:r>
              <a:rPr lang="pt-BR" sz="1400" dirty="0"/>
              <a:t>A linguagem de montagem (</a:t>
            </a:r>
            <a:r>
              <a:rPr lang="pt-BR" sz="1400" i="1" dirty="0"/>
              <a:t>assembly language</a:t>
            </a:r>
            <a:r>
              <a:rPr lang="pt-BR" sz="1400" dirty="0"/>
              <a:t>) é bem próxima ao hardware, só não é mais próxima que a linguagem de máquina. A escrita na linguagem assembly é considerada mais fácil do que na linguagem de máquina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 smtClean="0"/>
              <a:t>//</a:t>
            </a:r>
          </a:p>
          <a:p>
            <a:r>
              <a:rPr lang="pt-BR" sz="1400" dirty="0"/>
              <a:t>Os computadores trabalham executando processos definidos pelas instruções. Existem instruções com diversas funções, sendo que uma delas é conhecida como “instruções de processamento de dados”. </a:t>
            </a:r>
          </a:p>
          <a:p>
            <a:endParaRPr lang="pt-BR" sz="1400" dirty="0"/>
          </a:p>
          <a:p>
            <a:r>
              <a:rPr lang="pt-BR" sz="1400" dirty="0" smtClean="0"/>
              <a:t>//</a:t>
            </a:r>
          </a:p>
          <a:p>
            <a:r>
              <a:rPr lang="pt-BR" sz="1400" dirty="0"/>
              <a:t>A escrita de um programa tem diversas fases, pois tudo depende da finalidade para a qual o sistema está sendo desenvolvido. Uma das ferramentas mais usadas no desenvolvimento de um programa é o depurador. </a:t>
            </a:r>
          </a:p>
          <a:p>
            <a:endParaRPr lang="pt-BR" sz="1400" dirty="0"/>
          </a:p>
          <a:p>
            <a:endParaRPr lang="pt-BR" sz="1400" dirty="0"/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Resumo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42095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Os computadores trabalham executando processos definidos pelas instruções. Existem instruções com diversas funções, sendo que uma delas é conhecida como “instruções de processamento de dados”. </a:t>
            </a:r>
          </a:p>
          <a:p>
            <a:endParaRPr lang="pt-BR" sz="1200" dirty="0"/>
          </a:p>
          <a:p>
            <a:r>
              <a:rPr lang="pt-BR" sz="1200" dirty="0"/>
              <a:t>Com base nessas informações e no conteúdo estudado sobre instruções de processamento de dados, pode-se afirmar que elas são:</a:t>
            </a:r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95" y="2990905"/>
            <a:ext cx="4541290" cy="22897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95" y="6393160"/>
            <a:ext cx="5076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Algumas instruções podem ser substituídas, até mesmo algumas instaladas de fábrica. Uma das formas de fazer a substituição de instruções é através do processo de Intepretação. </a:t>
            </a:r>
          </a:p>
          <a:p>
            <a:endParaRPr lang="pt-BR" sz="1200" dirty="0"/>
          </a:p>
          <a:p>
            <a:r>
              <a:rPr lang="pt-BR" sz="1200" dirty="0"/>
              <a:t>Considerando essas informações e o conteúdo estudado sobre interpretação, pode-se afirmar que, nesse processo</a:t>
            </a:r>
            <a:r>
              <a:rPr lang="pt-BR" sz="1200" dirty="0" smtClean="0"/>
              <a:t>: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r="11421"/>
          <a:stretch/>
        </p:blipFill>
        <p:spPr>
          <a:xfrm>
            <a:off x="512451" y="6249144"/>
            <a:ext cx="5652853" cy="4953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51" y="3152800"/>
            <a:ext cx="543043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Computadores não conseguem compreender a linguagem usada pelos programas de alto nível, pois ele só entende o sistema binário (0 e 1). Para que ele possa compreender, todos os códigos escritos em outras linguagens são traduzidos para linguagem de máquina. </a:t>
            </a:r>
          </a:p>
          <a:p>
            <a:endParaRPr lang="pt-BR" sz="1200" dirty="0"/>
          </a:p>
          <a:p>
            <a:r>
              <a:rPr lang="pt-BR" sz="1200" dirty="0"/>
              <a:t>Com base nessas informações e no conteúdo estudado sobre linguagem de máquina, pode-se afirmar que a linguagem-alvo é: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8" y="3368824"/>
            <a:ext cx="3764661" cy="1854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61" y="6393160"/>
            <a:ext cx="39052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 comunicação entre seres humanos e máquina é feita através de linguagem de programação. A linguagem de máquina é a linguagem que o computador compreende todos os programas desenvolvidos e eles são convertidos para essa linguagem antes de serem lidos pelo computador. </a:t>
            </a:r>
          </a:p>
          <a:p>
            <a:endParaRPr lang="pt-BR" sz="1200" dirty="0"/>
          </a:p>
          <a:p>
            <a:r>
              <a:rPr lang="pt-BR" sz="1200" dirty="0"/>
              <a:t>Com base nessas informações e no conteúdo estudado sobre linguagem de máquina, pode-se afirmar que a linguagem-fonte é: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17" y="3315126"/>
            <a:ext cx="4497367" cy="1988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17" y="6465168"/>
            <a:ext cx="45624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26555"/>
              </p:ext>
            </p:extLst>
          </p:nvPr>
        </p:nvGraphicFramePr>
        <p:xfrm>
          <a:off x="404664" y="1208580"/>
          <a:ext cx="6048672" cy="85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/>
                <a:gridCol w="576064"/>
              </a:tblGrid>
              <a:tr h="583273">
                <a:tc>
                  <a:txBody>
                    <a:bodyPr/>
                    <a:lstStyle/>
                    <a:p>
                      <a:pPr algn="l"/>
                      <a:r>
                        <a:rPr lang="pt-BR" sz="2800" b="1" i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Índice</a:t>
                      </a:r>
                      <a:endParaRPr lang="pt-BR" sz="2800" b="1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           Transferência de controle..................................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           Registradores.....................................................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Instruções de linguagem de montagem MIPS....................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048</a:t>
                      </a:r>
                      <a:endParaRPr lang="pt-BR" sz="1800" b="0" i="0" baseline="0" dirty="0" smtClean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        Carga............................................................................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</a:t>
                      </a:r>
                      <a:r>
                        <a:rPr lang="pt-BR" baseline="0" dirty="0" smtClean="0"/>
                        <a:t>Aritméticas..................................................................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Lógicas.........................................................................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051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Operandos imediatos..................................................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Transferência de dados...............................................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053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Desvios........................................................................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055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Simulador de linguagem de montagem MIPS (software)..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Resumo...............................................................................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064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Exercícios............................................................................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066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1632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 escrita de um programa tem diversas fases, pois tudo depende da finalidade para a qual o sistema está sendo desenvolvido. Uma das ferramentas mais usadas no desenvolvimento de um programa é o depurador. </a:t>
            </a:r>
          </a:p>
          <a:p>
            <a:endParaRPr lang="pt-BR" sz="1200" dirty="0"/>
          </a:p>
          <a:p>
            <a:r>
              <a:rPr lang="pt-BR" sz="1200" dirty="0"/>
              <a:t>Com base no conteúdo estudado sobre linguagem de máquina, pode-se afirmar que o Depurador é: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56" y="3080792"/>
            <a:ext cx="5604231" cy="17281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53" y="6465168"/>
            <a:ext cx="5438538" cy="3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 linguagem de montagem (</a:t>
            </a:r>
            <a:r>
              <a:rPr lang="pt-BR" sz="1200" i="1" dirty="0"/>
              <a:t>assembly language</a:t>
            </a:r>
            <a:r>
              <a:rPr lang="pt-BR" sz="1200" dirty="0"/>
              <a:t>) é bem próxima ao hardware, só não é mais próxima que a linguagem de máquina. A escrita na linguagem assembly é considerada mais fácil do que na linguagem de máquina.</a:t>
            </a:r>
          </a:p>
          <a:p>
            <a:endParaRPr lang="pt-BR" sz="1200" dirty="0"/>
          </a:p>
          <a:p>
            <a:r>
              <a:rPr lang="pt-BR" sz="1200" dirty="0"/>
              <a:t>Com base no conteúdo estudado sobre linguagem assembly, analise as afirmativas a seguir e assinale V para as verdadeira(s) e F para a(s) falsa(s</a:t>
            </a:r>
            <a:r>
              <a:rPr lang="pt-BR" sz="1200" dirty="0" smtClean="0"/>
              <a:t>):</a:t>
            </a:r>
          </a:p>
          <a:p>
            <a:endParaRPr lang="pt-BR" sz="1200" dirty="0"/>
          </a:p>
          <a:p>
            <a:r>
              <a:rPr lang="pt-BR" sz="1200" dirty="0" smtClean="0"/>
              <a:t>I</a:t>
            </a:r>
            <a:r>
              <a:rPr lang="pt-BR" sz="1200" dirty="0"/>
              <a:t>. ( ) É uma linguagem de baixo nível mais fácil de programar. </a:t>
            </a:r>
          </a:p>
          <a:p>
            <a:r>
              <a:rPr lang="pt-BR" sz="1200" dirty="0" smtClean="0"/>
              <a:t>II</a:t>
            </a:r>
            <a:r>
              <a:rPr lang="pt-BR" sz="1200" dirty="0"/>
              <a:t>. ( ) A linguagem é utilizada pelo processador, desenvolvida em sistema binário.</a:t>
            </a:r>
          </a:p>
          <a:p>
            <a:r>
              <a:rPr lang="pt-BR" sz="1200" dirty="0" smtClean="0"/>
              <a:t>II</a:t>
            </a:r>
            <a:r>
              <a:rPr lang="pt-BR" sz="1200" dirty="0"/>
              <a:t>. ( ) É uma linguagem de alto nível, mais próxima à linguagem humana do que à do hardware.</a:t>
            </a:r>
          </a:p>
          <a:p>
            <a:r>
              <a:rPr lang="pt-BR" sz="1200" dirty="0" smtClean="0"/>
              <a:t>IV</a:t>
            </a:r>
            <a:r>
              <a:rPr lang="pt-BR" sz="1200" dirty="0"/>
              <a:t>. ( ) É uma linguagem utilizada pelo processador, inacessível ao programador.</a:t>
            </a:r>
          </a:p>
          <a:p>
            <a:r>
              <a:rPr lang="pt-BR" sz="1200" dirty="0" smtClean="0"/>
              <a:t>V</a:t>
            </a:r>
            <a:r>
              <a:rPr lang="pt-BR" sz="1200" dirty="0"/>
              <a:t>. ( ) Ela permite o uso de códigos para representar operações ou instruções.</a:t>
            </a:r>
          </a:p>
          <a:p>
            <a:endParaRPr lang="pt-BR" sz="1200" dirty="0"/>
          </a:p>
          <a:p>
            <a:r>
              <a:rPr lang="pt-BR" sz="1200" dirty="0"/>
              <a:t>Agora, assinale a alternativa que representa a sequência correta: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68" y="4556409"/>
            <a:ext cx="1512168" cy="8924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7321" y="4556409"/>
            <a:ext cx="1475815" cy="8924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80" y="6321152"/>
            <a:ext cx="1340149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Uma sentença é a ação que o programa deve executar com base em instruções definidas pelo programador. Ao escrever o código, o programador pode usar três tipos de sentenças: Instrução, Diretiva e Definição de Macro</a:t>
            </a:r>
            <a:r>
              <a:rPr lang="pt-BR" sz="1200" dirty="0" smtClean="0"/>
              <a:t>.</a:t>
            </a:r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r>
              <a:rPr lang="pt-BR" sz="1200" dirty="0"/>
              <a:t>Considerando essas informações e o conteúdo estudado sobre sentenças, analise as afirmativas abaixo</a:t>
            </a:r>
            <a:r>
              <a:rPr lang="pt-BR" sz="1200" dirty="0" smtClean="0"/>
              <a:t>:</a:t>
            </a:r>
          </a:p>
          <a:p>
            <a:endParaRPr lang="pt-BR" sz="1200" dirty="0"/>
          </a:p>
          <a:p>
            <a:r>
              <a:rPr lang="pt-BR" sz="1200" dirty="0"/>
              <a:t>I. Instruções dizem ao computador o que deve ser feito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II. Um trecho deve ser reescrito sempre que precisar ser executado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III. A diretiva é responsável por dar diretrizes ao montador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IV. Dar um nome específico a um trecho é o mesmo que definição de macro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V. Para cada instrução de linguagem de montagem, existem duas para linguagem de máquina</a:t>
            </a:r>
            <a:r>
              <a:rPr lang="pt-BR" sz="1200" dirty="0" smtClean="0"/>
              <a:t>.</a:t>
            </a:r>
          </a:p>
          <a:p>
            <a:endParaRPr lang="pt-BR" sz="1200" dirty="0"/>
          </a:p>
          <a:p>
            <a:r>
              <a:rPr lang="pt-BR" sz="1200" dirty="0"/>
              <a:t>Está correto apenas o que se afirma em: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008" y="4539213"/>
            <a:ext cx="1440159" cy="9373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008" y="4555761"/>
            <a:ext cx="1440160" cy="9042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25" y="6465168"/>
            <a:ext cx="48958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 linguagem de montagem é estruturada sobre quatro elementos diferentes: Rótulo, Mnemônico, Operando(s) e Comentário. Cada elemento possui uma função diferente na forma em que é representado no código.</a:t>
            </a:r>
          </a:p>
          <a:p>
            <a:endParaRPr lang="pt-BR" sz="1200" dirty="0"/>
          </a:p>
          <a:p>
            <a:r>
              <a:rPr lang="pt-BR" sz="1200" dirty="0"/>
              <a:t>Com base nessas informações e no conteúdo estudado sobe linguagem de montagem, pode-se afirmar que: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43" y="3224808"/>
            <a:ext cx="4806444" cy="18343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66" y="6465168"/>
            <a:ext cx="5231997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A linguagem de montagem possui uma estrutura com recursos que a linguagem de máquina não possui, pois, apesar de ser de baixo nível, a assembly não é a linguagem mais próxima ao hardware.</a:t>
            </a:r>
          </a:p>
          <a:p>
            <a:endParaRPr lang="pt-BR" sz="1200" dirty="0"/>
          </a:p>
          <a:p>
            <a:r>
              <a:rPr lang="pt-BR" sz="1200" dirty="0"/>
              <a:t>Considerando essas informações e o conteúdo estudado sobre linguagem de montagem (assembly) e linguagem de máquina, analise as afirmativas a seguir:</a:t>
            </a:r>
          </a:p>
          <a:p>
            <a:endParaRPr lang="pt-BR" sz="1200" dirty="0" smtClean="0"/>
          </a:p>
          <a:p>
            <a:r>
              <a:rPr lang="pt-BR" sz="1200" dirty="0"/>
              <a:t>I. A linguagem assembly permite inserir comentários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II. A linguagem de máquina é uma linguagem de alto nível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III. A linguagem de montagem trabalha com sistema binário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IV. A linguagem de máquina é a mais próxima ao hardware</a:t>
            </a:r>
            <a:r>
              <a:rPr lang="pt-BR" sz="1200" dirty="0" smtClean="0"/>
              <a:t>.</a:t>
            </a:r>
            <a:endParaRPr lang="pt-BR" sz="1200" dirty="0"/>
          </a:p>
          <a:p>
            <a:r>
              <a:rPr lang="pt-BR" sz="1200" dirty="0"/>
              <a:t>V. A linguagem assembly permite nomear trechos do código</a:t>
            </a:r>
            <a:r>
              <a:rPr lang="pt-BR" sz="1200" dirty="0" smtClean="0"/>
              <a:t>.</a:t>
            </a:r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  <a:p>
            <a:r>
              <a:rPr lang="pt-BR" sz="1200" dirty="0"/>
              <a:t>Está correto apenas o que se afirma em:</a:t>
            </a:r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061" y="4376936"/>
            <a:ext cx="1666875" cy="10382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046" y="4376936"/>
            <a:ext cx="1572114" cy="10382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73" y="6321152"/>
            <a:ext cx="161297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200" dirty="0" smtClean="0"/>
          </a:p>
          <a:p>
            <a:r>
              <a:rPr lang="pt-BR" sz="1200" dirty="0"/>
              <a:t>Uma instrução é uma ordem dada ao computador. A função do computador é executar exatamente o que a instrução pede. Existem também os conjuntos de instruções, e os computadores têm a capacidade de processar uma alta quantidade desses conjuntos por minuto. </a:t>
            </a:r>
          </a:p>
          <a:p>
            <a:endParaRPr lang="pt-BR" sz="1200" dirty="0"/>
          </a:p>
          <a:p>
            <a:r>
              <a:rPr lang="pt-BR" sz="1200" dirty="0"/>
              <a:t>Considerando essas informações e o conteúdo estudado sobre conjuntos de instruções, pode-se afirmar que eles são:</a:t>
            </a:r>
          </a:p>
          <a:p>
            <a:endParaRPr lang="pt-BR" sz="1200" dirty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73" y="3152800"/>
            <a:ext cx="5662569" cy="1800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73" y="6317696"/>
            <a:ext cx="5704446" cy="4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5" name="Retângulo 4"/>
          <p:cNvSpPr/>
          <p:nvPr/>
        </p:nvSpPr>
        <p:spPr>
          <a:xfrm>
            <a:off x="4972283" y="3720446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6" name="Retângulo 5"/>
          <p:cNvSpPr/>
          <p:nvPr/>
        </p:nvSpPr>
        <p:spPr>
          <a:xfrm>
            <a:off x="5241082" y="4113567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581004" y="11763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Fim</a:t>
            </a: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8" y="1118563"/>
            <a:ext cx="5930058" cy="6364432"/>
          </a:xfrm>
          <a:prstGeom prst="rect">
            <a:avLst/>
          </a:prstGeom>
        </p:spPr>
      </p:pic>
      <p:pic>
        <p:nvPicPr>
          <p:cNvPr id="30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39119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4163980531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upo 23"/>
          <p:cNvGrpSpPr/>
          <p:nvPr/>
        </p:nvGrpSpPr>
        <p:grpSpPr>
          <a:xfrm>
            <a:off x="345068" y="1804022"/>
            <a:ext cx="6063113" cy="548692"/>
            <a:chOff x="348267" y="1928692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45067" y="2451039"/>
            <a:ext cx="6063113" cy="548692"/>
            <a:chOff x="348266" y="2575709"/>
            <a:chExt cx="6063113" cy="548692"/>
          </a:xfrm>
        </p:grpSpPr>
        <p:sp>
          <p:nvSpPr>
            <p:cNvPr id="30" name="Retângulo de cantos arredondados 29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10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352291" y="3098822"/>
            <a:ext cx="6063113" cy="548692"/>
            <a:chOff x="355490" y="3223492"/>
            <a:chExt cx="6063113" cy="54869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0" name="Imagem 19"/>
            <p:cNvPicPr>
              <a:picLocks noChangeAspect="1"/>
            </p:cNvPicPr>
            <p:nvPr/>
          </p:nvPicPr>
          <p:blipFill rotWithShape="1">
            <a:blip r:embed="rId11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360026" y="3745839"/>
            <a:ext cx="6063113" cy="548692"/>
            <a:chOff x="363225" y="3870509"/>
            <a:chExt cx="6063113" cy="548692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1030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360026" y="4389010"/>
            <a:ext cx="6063113" cy="548692"/>
            <a:chOff x="363225" y="4513680"/>
            <a:chExt cx="6063113" cy="548692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63225" y="4513680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Palavras do professor</a:t>
              </a:r>
              <a:endParaRPr lang="pt-BR" dirty="0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13"/>
            <a:srcRect t="17852" b="15482"/>
            <a:stretch/>
          </p:blipFill>
          <p:spPr>
            <a:xfrm>
              <a:off x="444154" y="4532664"/>
              <a:ext cx="608582" cy="510724"/>
            </a:xfrm>
            <a:prstGeom prst="rect">
              <a:avLst/>
            </a:prstGeom>
          </p:spPr>
        </p:pic>
      </p:grpSp>
      <p:grpSp>
        <p:nvGrpSpPr>
          <p:cNvPr id="37" name="Grupo 36"/>
          <p:cNvGrpSpPr/>
          <p:nvPr/>
        </p:nvGrpSpPr>
        <p:grpSpPr>
          <a:xfrm>
            <a:off x="360027" y="5023908"/>
            <a:ext cx="6048154" cy="548692"/>
            <a:chOff x="363225" y="5148578"/>
            <a:chExt cx="6063113" cy="548692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363225" y="5148578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Veja o vídeo!</a:t>
              </a:r>
            </a:p>
          </p:txBody>
        </p:sp>
        <p:pic>
          <p:nvPicPr>
            <p:cNvPr id="1036" name="Picture 12" descr="Blue Video Play Icon PNG Transparent Background, Free Download #8030 -  FreeIcons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 t="5496" r="4274" b="2612"/>
            <a:stretch/>
          </p:blipFill>
          <p:spPr bwMode="auto">
            <a:xfrm>
              <a:off x="420276" y="5165512"/>
              <a:ext cx="632460" cy="53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upo 56"/>
          <p:cNvGrpSpPr/>
          <p:nvPr/>
        </p:nvGrpSpPr>
        <p:grpSpPr>
          <a:xfrm>
            <a:off x="371491" y="5659707"/>
            <a:ext cx="6036690" cy="548692"/>
            <a:chOff x="348266" y="5783476"/>
            <a:chExt cx="6063113" cy="548692"/>
          </a:xfrm>
        </p:grpSpPr>
        <p:sp>
          <p:nvSpPr>
            <p:cNvPr id="45" name="Retângulo de cantos arredondados 44"/>
            <p:cNvSpPr/>
            <p:nvPr/>
          </p:nvSpPr>
          <p:spPr>
            <a:xfrm>
              <a:off x="348266" y="5783476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Subcategoria</a:t>
              </a:r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966" y="5815842"/>
              <a:ext cx="657365" cy="504056"/>
            </a:xfrm>
            <a:prstGeom prst="rect">
              <a:avLst/>
            </a:prstGeom>
          </p:spPr>
        </p:pic>
      </p:grpSp>
      <p:pic>
        <p:nvPicPr>
          <p:cNvPr id="41" name="Imagem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9209" y="1063745"/>
            <a:ext cx="515975" cy="522741"/>
          </a:xfrm>
          <a:prstGeom prst="rect">
            <a:avLst/>
          </a:prstGeom>
        </p:spPr>
      </p:pic>
      <p:grpSp>
        <p:nvGrpSpPr>
          <p:cNvPr id="48" name="Grupo 47"/>
          <p:cNvGrpSpPr/>
          <p:nvPr/>
        </p:nvGrpSpPr>
        <p:grpSpPr>
          <a:xfrm>
            <a:off x="371491" y="6277092"/>
            <a:ext cx="6036690" cy="548692"/>
            <a:chOff x="348266" y="6407663"/>
            <a:chExt cx="6063113" cy="548692"/>
          </a:xfrm>
        </p:grpSpPr>
        <p:sp>
          <p:nvSpPr>
            <p:cNvPr id="53" name="Retângulo de cantos arredondados 52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Assunto</a:t>
              </a:r>
              <a:endParaRPr lang="pt-BR" dirty="0"/>
            </a:p>
          </p:txBody>
        </p: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pic>
        <p:nvPicPr>
          <p:cNvPr id="51" name="Imagem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0883" y="1063745"/>
            <a:ext cx="524519" cy="522741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389625" y="8197808"/>
            <a:ext cx="2808917" cy="380115"/>
            <a:chOff x="345069" y="7031145"/>
            <a:chExt cx="3011924" cy="560962"/>
          </a:xfrm>
        </p:grpSpPr>
        <p:sp>
          <p:nvSpPr>
            <p:cNvPr id="74" name="Retângulo de cantos arredondados 73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Categoria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grpSp>
        <p:nvGrpSpPr>
          <p:cNvPr id="77" name="Grupo 76"/>
          <p:cNvGrpSpPr/>
          <p:nvPr/>
        </p:nvGrpSpPr>
        <p:grpSpPr>
          <a:xfrm>
            <a:off x="3238461" y="8198600"/>
            <a:ext cx="3062325" cy="371010"/>
            <a:chOff x="294667" y="1095777"/>
            <a:chExt cx="3206342" cy="560962"/>
          </a:xfrm>
        </p:grpSpPr>
        <p:sp>
          <p:nvSpPr>
            <p:cNvPr id="78" name="Retângulo de cantos arredondados 77"/>
            <p:cNvSpPr/>
            <p:nvPr/>
          </p:nvSpPr>
          <p:spPr>
            <a:xfrm>
              <a:off x="294667" y="1108047"/>
              <a:ext cx="3206342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Retângulo de cantos arredondados 78"/>
            <p:cNvSpPr/>
            <p:nvPr/>
          </p:nvSpPr>
          <p:spPr>
            <a:xfrm>
              <a:off x="1062116" y="1095777"/>
              <a:ext cx="2366884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Subcategoria</a:t>
              </a:r>
              <a:endParaRPr lang="pt-BR" dirty="0"/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9709" y="1123843"/>
              <a:ext cx="657365" cy="504056"/>
            </a:xfrm>
            <a:prstGeom prst="rect">
              <a:avLst/>
            </a:prstGeom>
          </p:spPr>
        </p:pic>
      </p:grpSp>
      <p:sp>
        <p:nvSpPr>
          <p:cNvPr id="58" name="Retângulo de cantos arredondados 57"/>
          <p:cNvSpPr/>
          <p:nvPr/>
        </p:nvSpPr>
        <p:spPr>
          <a:xfrm>
            <a:off x="355739" y="6931573"/>
            <a:ext cx="6052441" cy="548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Assunto</a:t>
            </a:r>
            <a:endParaRPr lang="pt-BR" dirty="0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815" y="6944141"/>
            <a:ext cx="660849" cy="50405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78577" y="7574744"/>
            <a:ext cx="6029604" cy="548692"/>
            <a:chOff x="378577" y="7574744"/>
            <a:chExt cx="6029604" cy="548692"/>
          </a:xfrm>
        </p:grpSpPr>
        <p:sp>
          <p:nvSpPr>
            <p:cNvPr id="63" name="Retângulo de cantos arredondados 62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69109" y="8660609"/>
            <a:ext cx="6054030" cy="569643"/>
            <a:chOff x="285728" y="1518382"/>
            <a:chExt cx="6239616" cy="569643"/>
          </a:xfrm>
        </p:grpSpPr>
        <p:sp>
          <p:nvSpPr>
            <p:cNvPr id="52" name="Retângulo de cantos arredondados 51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54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ruz 55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ruz 5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1" name="Retângulo 6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6790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5315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endParaRPr lang="pt-BR" sz="1400" dirty="0"/>
          </a:p>
        </p:txBody>
      </p: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4146114474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384069" y="1820113"/>
            <a:ext cx="6063113" cy="548692"/>
            <a:chOff x="363225" y="3870509"/>
            <a:chExt cx="6063113" cy="548692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36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934489" y="2426471"/>
            <a:ext cx="5142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000" b="1" dirty="0" smtClean="0">
                <a:solidFill>
                  <a:srgbClr val="333333"/>
                </a:solidFill>
                <a:latin typeface="inherit"/>
              </a:rPr>
              <a:t>Título:</a:t>
            </a:r>
            <a:r>
              <a:rPr lang="pt-BR" dirty="0" smtClean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600" dirty="0">
                <a:solidFill>
                  <a:srgbClr val="333333"/>
                </a:solidFill>
                <a:latin typeface="Poppins"/>
              </a:rPr>
              <a:t>Arquitetura e Organização de Computadores</a:t>
            </a:r>
            <a:endParaRPr lang="pt-BR" sz="16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1766" y="3004099"/>
            <a:ext cx="2606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400" b="1" dirty="0" smtClean="0">
                <a:solidFill>
                  <a:srgbClr val="333333"/>
                </a:solidFill>
                <a:latin typeface="inherit"/>
              </a:rPr>
              <a:t>Autor: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/>
              <a:t>William Stallings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802750" y="4138790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1400" b="1" dirty="0">
                <a:solidFill>
                  <a:srgbClr val="333333"/>
                </a:solidFill>
                <a:latin typeface="inherit"/>
              </a:rPr>
              <a:t>Data: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15/09/2017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97151" y="4634834"/>
            <a:ext cx="1880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333333"/>
                </a:solidFill>
                <a:latin typeface="Poppins"/>
              </a:rPr>
              <a:t>Tipo: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Livro impresso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787792" y="7281178"/>
            <a:ext cx="5289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latin typeface="Poppins"/>
              </a:rPr>
              <a:t>https://www.amazon.com.br/Arquitetura-organiza%C3%A7%C3%A3o-computadores-William-Stallings/dp/8543020530#detailBullets_feature_div</a:t>
            </a:r>
            <a:endParaRPr lang="pt-BR" sz="1100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431" y="2871268"/>
            <a:ext cx="3267609" cy="43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90233</TotalTime>
  <Words>5838</Words>
  <Application>Microsoft Office PowerPoint</Application>
  <PresentationFormat>Papel A4 (210 x 297 mm)</PresentationFormat>
  <Paragraphs>1640</Paragraphs>
  <Slides>76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1" baseType="lpstr">
      <vt:lpstr>Arial</vt:lpstr>
      <vt:lpstr>Calibri</vt:lpstr>
      <vt:lpstr>inherit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Livro/Vídeo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Java</dc:title>
  <dc:creator>Estoque</dc:creator>
  <cp:lastModifiedBy>germany</cp:lastModifiedBy>
  <cp:revision>1639</cp:revision>
  <dcterms:created xsi:type="dcterms:W3CDTF">2017-12-01T19:46:48Z</dcterms:created>
  <dcterms:modified xsi:type="dcterms:W3CDTF">2021-03-29T00:55:28Z</dcterms:modified>
</cp:coreProperties>
</file>